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3"/>
  </p:notesMasterIdLst>
  <p:sldIdLst>
    <p:sldId id="267" r:id="rId6"/>
    <p:sldId id="265" r:id="rId7"/>
    <p:sldId id="263" r:id="rId8"/>
    <p:sldId id="261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6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85EE-4DEB-4736-B089-41E3D7B37B6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BC869-C2EE-4366-B504-B257D0B0A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7858-B996-4291-96F9-A750076073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81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B1AF6-225A-1745-B62A-68064421055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718274"/>
          </a:xfrm>
        </p:spPr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50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B3D1-FDFC-3F42-87D7-7B4AB89A150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952625"/>
            <a:ext cx="7772400" cy="147002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63" y="3432175"/>
            <a:ext cx="77724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rgbClr val="00A8F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94" y="5979096"/>
            <a:ext cx="2188755" cy="4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528259"/>
            <a:ext cx="1066800" cy="167847"/>
          </a:xfrm>
        </p:spPr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>
              <a:solidFill>
                <a:srgbClr val="8C9599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on icon to place picture in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130214"/>
            <a:ext cx="576072" cy="57277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646D7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5800"/>
            <a:ext cx="9144000" cy="576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 smtClean="0">
              <a:solidFill>
                <a:srgbClr val="646D7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7" descr="2015_UHC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86267"/>
            <a:ext cx="1673623" cy="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1130214"/>
            <a:ext cx="576072" cy="57277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646D7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5800"/>
            <a:ext cx="9144000" cy="576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kern="0">
              <a:solidFill>
                <a:srgbClr val="646D7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7" descr="2015_UHC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86267"/>
            <a:ext cx="1673623" cy="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4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003DA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646D72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952625"/>
            <a:ext cx="7772400" cy="14700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63" y="3432175"/>
            <a:ext cx="77724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rgbClr val="00A8F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94" y="5979096"/>
            <a:ext cx="2188755" cy="4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28600" y="0"/>
            <a:ext cx="8915400" cy="57229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rgbClr val="00A8F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962400"/>
            <a:ext cx="7772400" cy="7556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63" y="4648200"/>
            <a:ext cx="7772400" cy="900905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94" y="5979096"/>
            <a:ext cx="2188755" cy="4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371600"/>
            <a:ext cx="8045450" cy="4800600"/>
          </a:xfrm>
        </p:spPr>
        <p:txBody>
          <a:bodyPr>
            <a:noAutofit/>
          </a:bodyPr>
          <a:lstStyle>
            <a:lvl2pPr marL="342900" indent="-1524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>
              <a:solidFill>
                <a:srgbClr val="8C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70663" y="996950"/>
            <a:ext cx="2573337" cy="54625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371600"/>
            <a:ext cx="5929434" cy="4800600"/>
          </a:xfrm>
        </p:spPr>
        <p:txBody>
          <a:bodyPr>
            <a:noAutofit/>
          </a:bodyPr>
          <a:lstStyle>
            <a:lvl2pPr marL="342900" indent="-152400">
              <a:buFont typeface="Arial" panose="020B0604020202020204" pitchFamily="34" charset="0"/>
              <a:buChar char="-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>
              <a:solidFill>
                <a:srgbClr val="8C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>
              <a:solidFill>
                <a:srgbClr val="8C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693988"/>
            <a:ext cx="7772400" cy="1470025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rgbClr val="00A8F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693988"/>
            <a:ext cx="7772400" cy="1470025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rgbClr val="00A8F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1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528259"/>
            <a:ext cx="1066800" cy="167847"/>
          </a:xfrm>
        </p:spPr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>
              <a:solidFill>
                <a:srgbClr val="8C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184" y="228600"/>
            <a:ext cx="5943600" cy="790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371600"/>
            <a:ext cx="804545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28259"/>
            <a:ext cx="1066800" cy="1678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‹#›</a:t>
            </a:fld>
            <a:endParaRPr lang="en-US" dirty="0">
              <a:solidFill>
                <a:srgbClr val="8C959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6125" y="990600"/>
            <a:ext cx="8397875" cy="0"/>
          </a:xfrm>
          <a:prstGeom prst="line">
            <a:avLst/>
          </a:prstGeom>
          <a:solidFill>
            <a:srgbClr val="798387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72" y="424618"/>
            <a:ext cx="1801260" cy="374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220" y="6603773"/>
            <a:ext cx="5842000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600" dirty="0">
                <a:solidFill>
                  <a:srgbClr val="8C9599"/>
                </a:solidFill>
                <a:cs typeface="Arial"/>
              </a:rPr>
              <a:t>Proprietary information of UnitedHealth Group. Do not distribute or reproduce without express permission of UnitedHealth Group.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46125" y="6466703"/>
            <a:ext cx="839787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8C95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 rot="10800000" flipH="1">
            <a:off x="1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A8F7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2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1pPr>
      <a:lvl2pPr marL="342900" indent="-152400" algn="l" defTabSz="914400" rtl="0" eaLnBrk="1" latinLnBrk="0" hangingPunct="1"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-"/>
        <a:defRPr sz="1800" kern="1200">
          <a:solidFill>
            <a:srgbClr val="4D4D4D"/>
          </a:solidFill>
          <a:latin typeface="+mn-lt"/>
          <a:ea typeface="+mn-ea"/>
          <a:cs typeface="+mn-cs"/>
        </a:defRPr>
      </a:lvl2pPr>
      <a:lvl3pPr marL="404812" indent="0" algn="l" defTabSz="914400" rtl="0" eaLnBrk="1" latinLnBrk="0" hangingPunct="1"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None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976313" indent="-228600" algn="l" defTabSz="914400" rtl="0" eaLnBrk="1" latinLnBrk="0" hangingPunct="1">
        <a:spcBef>
          <a:spcPts val="0"/>
        </a:spcBef>
        <a:spcAft>
          <a:spcPts val="400"/>
        </a:spcAft>
        <a:buClr>
          <a:schemeClr val="accent3"/>
        </a:buClr>
        <a:buFont typeface="Arial" panose="020B0604020202020204" pitchFamily="34" charset="0"/>
        <a:buChar char="»"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None/>
        <a:defRPr sz="18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130214"/>
            <a:ext cx="576072" cy="57277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646D72"/>
              </a:solidFill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685800"/>
            <a:ext cx="9144000" cy="576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646D72"/>
              </a:solidFill>
              <a:ea typeface="ＭＳ Ｐゴシック" pitchFamily="34" charset="-128"/>
            </a:endParaRPr>
          </a:p>
        </p:txBody>
      </p:sp>
      <p:pic>
        <p:nvPicPr>
          <p:cNvPr id="11" name="Picture 10" descr="2015_UHC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86267"/>
            <a:ext cx="1673623" cy="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b="1" i="0" kern="1200" spc="-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457200" rtl="0" eaLnBrk="1" latinLnBrk="0" hangingPunct="1">
        <a:lnSpc>
          <a:spcPts val="1350"/>
        </a:lnSpc>
        <a:spcBef>
          <a:spcPts val="600"/>
        </a:spcBef>
        <a:buClrTx/>
        <a:buFont typeface="Arial"/>
        <a:buChar char="•"/>
        <a:defRPr sz="10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buClrTx/>
        <a:buFont typeface="Arial"/>
        <a:buChar char="–"/>
        <a:defRPr sz="105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buClrTx/>
        <a:buFont typeface="Arial"/>
        <a:buChar char="•"/>
        <a:defRPr sz="105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600"/>
        </a:spcBef>
        <a:buClrTx/>
        <a:buFont typeface="Arial"/>
        <a:buChar char="–"/>
        <a:defRPr sz="10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600"/>
        </a:spcBef>
        <a:buClrTx/>
        <a:buFont typeface="Arial"/>
        <a:buChar char="»"/>
        <a:defRPr sz="10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71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4160520"/>
            <a:ext cx="8915400" cy="155448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4158552"/>
            <a:ext cx="8148074" cy="15571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Dental PPO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792" y="6649939"/>
            <a:ext cx="1571108" cy="9233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cs typeface="Arial"/>
              </a:rPr>
              <a:t>9126722 5/19 </a:t>
            </a:r>
            <a:r>
              <a:rPr lang="en-US" sz="600" dirty="0">
                <a:solidFill>
                  <a:schemeClr val="tx1">
                    <a:lumMod val="75000"/>
                  </a:schemeClr>
                </a:solidFill>
                <a:cs typeface="Arial"/>
              </a:rPr>
              <a:t>19-12448 </a:t>
            </a:r>
            <a:endParaRPr lang="mr-IN" sz="600" b="0" dirty="0">
              <a:solidFill>
                <a:schemeClr val="tx1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9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PPO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2</a:t>
            </a:fld>
            <a:endParaRPr lang="en-US">
              <a:solidFill>
                <a:srgbClr val="8C9599"/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90600" y="1264920"/>
            <a:ext cx="6983545" cy="579120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kern="0" dirty="0" smtClean="0">
                <a:solidFill>
                  <a:srgbClr val="003DA1"/>
                </a:solidFill>
                <a:cs typeface="Arial"/>
              </a:rPr>
              <a:t>Get to know your </a:t>
            </a:r>
            <a:r>
              <a:rPr lang="en-US" sz="2800" kern="0" dirty="0" smtClean="0">
                <a:solidFill>
                  <a:schemeClr val="accent3"/>
                </a:solidFill>
                <a:cs typeface="Arial"/>
              </a:rPr>
              <a:t>dental plan.</a:t>
            </a:r>
            <a:endParaRPr lang="en-US" sz="2800" kern="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655" y="1758819"/>
            <a:ext cx="698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With this plan, you can see any dentist you want, anywhere across the country.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When you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choose a dentist who is part of your plan’s large national network, you may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receive discounted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rates only available to members. If you need to see a specialist, work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with your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primary care dentist.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05" y="240515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2590800"/>
            <a:ext cx="34290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Preventive care.</a:t>
            </a:r>
          </a:p>
          <a:p>
            <a:pPr>
              <a:buClr>
                <a:schemeClr val="accent3"/>
              </a:buClr>
            </a:pPr>
            <a:r>
              <a:rPr lang="en-US" sz="1400" dirty="0">
                <a:solidFill>
                  <a:srgbClr val="4D4D4D"/>
                </a:solidFill>
              </a:rPr>
              <a:t>As long as you see a network dentist, your plan covers preventive </a:t>
            </a:r>
            <a:r>
              <a:rPr lang="en-US" sz="1400" dirty="0" smtClean="0">
                <a:solidFill>
                  <a:srgbClr val="4D4D4D"/>
                </a:solidFill>
              </a:rPr>
              <a:t>services, including </a:t>
            </a:r>
            <a:r>
              <a:rPr lang="en-US" sz="1400" dirty="0">
                <a:solidFill>
                  <a:srgbClr val="4D4D4D"/>
                </a:solidFill>
              </a:rPr>
              <a:t>routine exams and cleanings, at little or no cost to you. You </a:t>
            </a:r>
            <a:r>
              <a:rPr lang="en-US" sz="1400" dirty="0" smtClean="0">
                <a:solidFill>
                  <a:srgbClr val="4D4D4D"/>
                </a:solidFill>
              </a:rPr>
              <a:t>can get </a:t>
            </a:r>
            <a:r>
              <a:rPr lang="en-US" sz="1400" dirty="0">
                <a:solidFill>
                  <a:srgbClr val="4D4D4D"/>
                </a:solidFill>
              </a:rPr>
              <a:t>two cleanings in a 12-month period — one every six months</a:t>
            </a:r>
            <a:r>
              <a:rPr lang="en-US" sz="1400" dirty="0" smtClean="0">
                <a:solidFill>
                  <a:srgbClr val="4D4D4D"/>
                </a:solidFill>
              </a:rPr>
              <a:t>.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319950"/>
            <a:ext cx="342900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Fillings, crowns and more</a:t>
            </a:r>
            <a:r>
              <a:rPr lang="en-US" b="1" dirty="0" smtClean="0">
                <a:solidFill>
                  <a:schemeClr val="accent3"/>
                </a:solidFill>
              </a:rPr>
              <a:t>.</a:t>
            </a:r>
          </a:p>
          <a:p>
            <a:pPr>
              <a:buClr>
                <a:schemeClr val="accent3"/>
              </a:buClr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When you see a network dentist, your plan covers fillings and may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cover procedures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such as crowns and bridges. Some plans only cover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silver fillings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for back teeth. If you choose white fillings, you may need to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pay the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difference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Clr>
                <a:schemeClr val="accent3"/>
              </a:buClr>
            </a:pP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Cosmetic procedures are not covered.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32766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Extra dental visits when you’re pregnant</a:t>
            </a:r>
            <a:r>
              <a:rPr lang="en-US" b="1" dirty="0" smtClean="0">
                <a:solidFill>
                  <a:schemeClr val="accent3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>
                <a:solidFill>
                  <a:srgbClr val="4D4D4D"/>
                </a:solidFill>
              </a:rPr>
              <a:t>Increased bacteria levels in a </a:t>
            </a:r>
            <a:r>
              <a:rPr lang="en-US" sz="1400" dirty="0" smtClean="0">
                <a:solidFill>
                  <a:srgbClr val="4D4D4D"/>
                </a:solidFill>
              </a:rPr>
              <a:t>pregnant woman’s </a:t>
            </a:r>
            <a:r>
              <a:rPr lang="en-US" sz="1400" dirty="0">
                <a:solidFill>
                  <a:srgbClr val="4D4D4D"/>
                </a:solidFill>
              </a:rPr>
              <a:t>mouth can lead to </a:t>
            </a:r>
            <a:r>
              <a:rPr lang="en-US" sz="1400" dirty="0" smtClean="0">
                <a:solidFill>
                  <a:srgbClr val="4D4D4D"/>
                </a:solidFill>
              </a:rPr>
              <a:t>tooth decay</a:t>
            </a:r>
            <a:r>
              <a:rPr lang="en-US" sz="1400" dirty="0">
                <a:solidFill>
                  <a:srgbClr val="4D4D4D"/>
                </a:solidFill>
              </a:rPr>
              <a:t>. Your plan covers extra visits for cleanings and </a:t>
            </a:r>
            <a:r>
              <a:rPr lang="en-US" sz="1400" dirty="0" smtClean="0">
                <a:solidFill>
                  <a:srgbClr val="4D4D4D"/>
                </a:solidFill>
              </a:rPr>
              <a:t>gum treatments when you’re </a:t>
            </a:r>
            <a:r>
              <a:rPr lang="en-US" sz="1400" dirty="0">
                <a:solidFill>
                  <a:srgbClr val="4D4D4D"/>
                </a:solidFill>
              </a:rPr>
              <a:t>pregnant, </a:t>
            </a:r>
            <a:r>
              <a:rPr lang="en-US" sz="1400" dirty="0" smtClean="0">
                <a:solidFill>
                  <a:srgbClr val="4D4D4D"/>
                </a:solidFill>
              </a:rPr>
              <a:t>as recommended </a:t>
            </a:r>
            <a:r>
              <a:rPr lang="en-US" sz="1400" dirty="0">
                <a:solidFill>
                  <a:srgbClr val="4D4D4D"/>
                </a:solidFill>
              </a:rPr>
              <a:t>by your dentist. </a:t>
            </a:r>
            <a:r>
              <a:rPr lang="en-US" sz="1400" dirty="0" smtClean="0">
                <a:solidFill>
                  <a:srgbClr val="4D4D4D"/>
                </a:solidFill>
              </a:rPr>
              <a:t>Be </a:t>
            </a:r>
            <a:r>
              <a:rPr lang="en-US" sz="1400" dirty="0">
                <a:solidFill>
                  <a:srgbClr val="4D4D4D"/>
                </a:solidFill>
              </a:rPr>
              <a:t>sure to include the </a:t>
            </a:r>
            <a:r>
              <a:rPr lang="en-US" sz="1400" dirty="0" smtClean="0">
                <a:solidFill>
                  <a:srgbClr val="4D4D4D"/>
                </a:solidFill>
              </a:rPr>
              <a:t>name of </a:t>
            </a:r>
            <a:r>
              <a:rPr lang="en-US" sz="1400" dirty="0">
                <a:solidFill>
                  <a:srgbClr val="4D4D4D"/>
                </a:solidFill>
              </a:rPr>
              <a:t>your OB/GYN and your pregnancy due </a:t>
            </a:r>
            <a:r>
              <a:rPr lang="en-US" sz="1400" dirty="0" smtClean="0">
                <a:solidFill>
                  <a:srgbClr val="4D4D4D"/>
                </a:solidFill>
              </a:rPr>
              <a:t>date on submitted claims.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Large National Network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See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any network dentist to receive discounted rates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.  And there’s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no need to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get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referrals to see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specialist. 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endParaRPr lang="en-US" sz="1400" dirty="0" smtClean="0">
              <a:solidFill>
                <a:srgbClr val="4D4D4D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5900" y="5392974"/>
            <a:ext cx="646700" cy="494891"/>
            <a:chOff x="-1277150" y="1931245"/>
            <a:chExt cx="801041" cy="613002"/>
          </a:xfrm>
        </p:grpSpPr>
        <p:grpSp>
          <p:nvGrpSpPr>
            <p:cNvPr id="14" name="Group 13"/>
            <p:cNvGrpSpPr/>
            <p:nvPr/>
          </p:nvGrpSpPr>
          <p:grpSpPr>
            <a:xfrm>
              <a:off x="-1277150" y="1931245"/>
              <a:ext cx="801041" cy="521651"/>
              <a:chOff x="-1277150" y="3020270"/>
              <a:chExt cx="801041" cy="521651"/>
            </a:xfrm>
          </p:grpSpPr>
          <p:grpSp>
            <p:nvGrpSpPr>
              <p:cNvPr id="17" name="Group 52"/>
              <p:cNvGrpSpPr>
                <a:grpSpLocks noChangeAspect="1"/>
              </p:cNvGrpSpPr>
              <p:nvPr/>
            </p:nvGrpSpPr>
            <p:grpSpPr bwMode="auto">
              <a:xfrm>
                <a:off x="-1277150" y="3075670"/>
                <a:ext cx="299873" cy="312911"/>
                <a:chOff x="5279" y="2596"/>
                <a:chExt cx="184" cy="192"/>
              </a:xfrm>
              <a:solidFill>
                <a:srgbClr val="003DA1"/>
              </a:solidFill>
            </p:grpSpPr>
            <p:sp>
              <p:nvSpPr>
                <p:cNvPr id="30" name="Freeform 53"/>
                <p:cNvSpPr>
                  <a:spLocks noEditPoints="1"/>
                </p:cNvSpPr>
                <p:nvPr/>
              </p:nvSpPr>
              <p:spPr bwMode="auto">
                <a:xfrm>
                  <a:off x="5279" y="2596"/>
                  <a:ext cx="184" cy="192"/>
                </a:xfrm>
                <a:custGeom>
                  <a:avLst/>
                  <a:gdLst>
                    <a:gd name="T0" fmla="*/ 180 w 300"/>
                    <a:gd name="T1" fmla="*/ 154 h 300"/>
                    <a:gd name="T2" fmla="*/ 118 w 300"/>
                    <a:gd name="T3" fmla="*/ 153 h 300"/>
                    <a:gd name="T4" fmla="*/ 104 w 300"/>
                    <a:gd name="T5" fmla="*/ 122 h 300"/>
                    <a:gd name="T6" fmla="*/ 96 w 300"/>
                    <a:gd name="T7" fmla="*/ 106 h 300"/>
                    <a:gd name="T8" fmla="*/ 90 w 300"/>
                    <a:gd name="T9" fmla="*/ 86 h 300"/>
                    <a:gd name="T10" fmla="*/ 95 w 300"/>
                    <a:gd name="T11" fmla="*/ 80 h 300"/>
                    <a:gd name="T12" fmla="*/ 104 w 300"/>
                    <a:gd name="T13" fmla="*/ 60 h 300"/>
                    <a:gd name="T14" fmla="*/ 126 w 300"/>
                    <a:gd name="T15" fmla="*/ 33 h 300"/>
                    <a:gd name="T16" fmla="*/ 138 w 300"/>
                    <a:gd name="T17" fmla="*/ 33 h 300"/>
                    <a:gd name="T18" fmla="*/ 163 w 300"/>
                    <a:gd name="T19" fmla="*/ 33 h 300"/>
                    <a:gd name="T20" fmla="*/ 169 w 300"/>
                    <a:gd name="T21" fmla="*/ 30 h 300"/>
                    <a:gd name="T22" fmla="*/ 185 w 300"/>
                    <a:gd name="T23" fmla="*/ 29 h 300"/>
                    <a:gd name="T24" fmla="*/ 194 w 300"/>
                    <a:gd name="T25" fmla="*/ 72 h 300"/>
                    <a:gd name="T26" fmla="*/ 206 w 300"/>
                    <a:gd name="T27" fmla="*/ 82 h 300"/>
                    <a:gd name="T28" fmla="*/ 206 w 300"/>
                    <a:gd name="T29" fmla="*/ 103 h 300"/>
                    <a:gd name="T30" fmla="*/ 197 w 300"/>
                    <a:gd name="T31" fmla="*/ 109 h 300"/>
                    <a:gd name="T32" fmla="*/ 195 w 300"/>
                    <a:gd name="T33" fmla="*/ 121 h 300"/>
                    <a:gd name="T34" fmla="*/ 180 w 300"/>
                    <a:gd name="T35" fmla="*/ 154 h 300"/>
                    <a:gd name="T36" fmla="*/ 149 w 300"/>
                    <a:gd name="T37" fmla="*/ 248 h 300"/>
                    <a:gd name="T38" fmla="*/ 121 w 300"/>
                    <a:gd name="T39" fmla="*/ 176 h 300"/>
                    <a:gd name="T40" fmla="*/ 178 w 300"/>
                    <a:gd name="T41" fmla="*/ 175 h 300"/>
                    <a:gd name="T42" fmla="*/ 149 w 300"/>
                    <a:gd name="T43" fmla="*/ 248 h 300"/>
                    <a:gd name="T44" fmla="*/ 299 w 300"/>
                    <a:gd name="T45" fmla="*/ 290 h 300"/>
                    <a:gd name="T46" fmla="*/ 192 w 300"/>
                    <a:gd name="T47" fmla="*/ 163 h 300"/>
                    <a:gd name="T48" fmla="*/ 197 w 300"/>
                    <a:gd name="T49" fmla="*/ 156 h 300"/>
                    <a:gd name="T50" fmla="*/ 210 w 300"/>
                    <a:gd name="T51" fmla="*/ 120 h 300"/>
                    <a:gd name="T52" fmla="*/ 223 w 300"/>
                    <a:gd name="T53" fmla="*/ 87 h 300"/>
                    <a:gd name="T54" fmla="*/ 209 w 300"/>
                    <a:gd name="T55" fmla="*/ 66 h 300"/>
                    <a:gd name="T56" fmla="*/ 155 w 300"/>
                    <a:gd name="T57" fmla="*/ 0 h 300"/>
                    <a:gd name="T58" fmla="*/ 89 w 300"/>
                    <a:gd name="T59" fmla="*/ 53 h 300"/>
                    <a:gd name="T60" fmla="*/ 80 w 300"/>
                    <a:gd name="T61" fmla="*/ 72 h 300"/>
                    <a:gd name="T62" fmla="*/ 77 w 300"/>
                    <a:gd name="T63" fmla="*/ 104 h 300"/>
                    <a:gd name="T64" fmla="*/ 89 w 300"/>
                    <a:gd name="T65" fmla="*/ 122 h 300"/>
                    <a:gd name="T66" fmla="*/ 106 w 300"/>
                    <a:gd name="T67" fmla="*/ 163 h 300"/>
                    <a:gd name="T68" fmla="*/ 101 w 300"/>
                    <a:gd name="T69" fmla="*/ 185 h 300"/>
                    <a:gd name="T70" fmla="*/ 5 w 300"/>
                    <a:gd name="T71" fmla="*/ 299 h 300"/>
                    <a:gd name="T72" fmla="*/ 14 w 300"/>
                    <a:gd name="T73" fmla="*/ 294 h 300"/>
                    <a:gd name="T74" fmla="*/ 141 w 300"/>
                    <a:gd name="T75" fmla="*/ 262 h 300"/>
                    <a:gd name="T76" fmla="*/ 149 w 300"/>
                    <a:gd name="T77" fmla="*/ 267 h 300"/>
                    <a:gd name="T78" fmla="*/ 198 w 300"/>
                    <a:gd name="T79" fmla="*/ 200 h 300"/>
                    <a:gd name="T80" fmla="*/ 293 w 300"/>
                    <a:gd name="T81" fmla="*/ 29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0" h="300">
                      <a:moveTo>
                        <a:pt x="180" y="154"/>
                      </a:moveTo>
                      <a:lnTo>
                        <a:pt x="180" y="154"/>
                      </a:lnTo>
                      <a:cubicBezTo>
                        <a:pt x="172" y="163"/>
                        <a:pt x="161" y="168"/>
                        <a:pt x="149" y="168"/>
                      </a:cubicBezTo>
                      <a:cubicBezTo>
                        <a:pt x="137" y="168"/>
                        <a:pt x="125" y="163"/>
                        <a:pt x="118" y="153"/>
                      </a:cubicBezTo>
                      <a:lnTo>
                        <a:pt x="113" y="147"/>
                      </a:lnTo>
                      <a:cubicBezTo>
                        <a:pt x="107" y="140"/>
                        <a:pt x="104" y="131"/>
                        <a:pt x="104" y="122"/>
                      </a:cubicBezTo>
                      <a:lnTo>
                        <a:pt x="104" y="114"/>
                      </a:lnTo>
                      <a:cubicBezTo>
                        <a:pt x="104" y="109"/>
                        <a:pt x="100" y="106"/>
                        <a:pt x="96" y="106"/>
                      </a:cubicBezTo>
                      <a:cubicBezTo>
                        <a:pt x="94" y="106"/>
                        <a:pt x="92" y="105"/>
                        <a:pt x="92" y="102"/>
                      </a:cubicBezTo>
                      <a:lnTo>
                        <a:pt x="90" y="86"/>
                      </a:lnTo>
                      <a:cubicBezTo>
                        <a:pt x="90" y="84"/>
                        <a:pt x="91" y="82"/>
                        <a:pt x="91" y="82"/>
                      </a:cubicBezTo>
                      <a:cubicBezTo>
                        <a:pt x="92" y="81"/>
                        <a:pt x="93" y="80"/>
                        <a:pt x="95" y="80"/>
                      </a:cubicBezTo>
                      <a:cubicBezTo>
                        <a:pt x="100" y="80"/>
                        <a:pt x="104" y="76"/>
                        <a:pt x="104" y="71"/>
                      </a:cubicBezTo>
                      <a:lnTo>
                        <a:pt x="104" y="60"/>
                      </a:lnTo>
                      <a:cubicBezTo>
                        <a:pt x="107" y="38"/>
                        <a:pt x="124" y="34"/>
                        <a:pt x="125" y="33"/>
                      </a:cubicBezTo>
                      <a:cubicBezTo>
                        <a:pt x="125" y="33"/>
                        <a:pt x="126" y="33"/>
                        <a:pt x="126" y="33"/>
                      </a:cubicBezTo>
                      <a:cubicBezTo>
                        <a:pt x="130" y="32"/>
                        <a:pt x="134" y="31"/>
                        <a:pt x="137" y="33"/>
                      </a:cubicBezTo>
                      <a:lnTo>
                        <a:pt x="138" y="33"/>
                      </a:lnTo>
                      <a:cubicBezTo>
                        <a:pt x="141" y="34"/>
                        <a:pt x="145" y="36"/>
                        <a:pt x="151" y="36"/>
                      </a:cubicBezTo>
                      <a:cubicBezTo>
                        <a:pt x="155" y="36"/>
                        <a:pt x="159" y="34"/>
                        <a:pt x="163" y="33"/>
                      </a:cubicBezTo>
                      <a:lnTo>
                        <a:pt x="163" y="33"/>
                      </a:lnTo>
                      <a:cubicBezTo>
                        <a:pt x="165" y="32"/>
                        <a:pt x="167" y="31"/>
                        <a:pt x="169" y="30"/>
                      </a:cubicBezTo>
                      <a:cubicBezTo>
                        <a:pt x="171" y="30"/>
                        <a:pt x="173" y="28"/>
                        <a:pt x="176" y="27"/>
                      </a:cubicBezTo>
                      <a:cubicBezTo>
                        <a:pt x="176" y="27"/>
                        <a:pt x="180" y="26"/>
                        <a:pt x="185" y="29"/>
                      </a:cubicBezTo>
                      <a:cubicBezTo>
                        <a:pt x="191" y="35"/>
                        <a:pt x="194" y="44"/>
                        <a:pt x="194" y="53"/>
                      </a:cubicBezTo>
                      <a:lnTo>
                        <a:pt x="194" y="72"/>
                      </a:lnTo>
                      <a:cubicBezTo>
                        <a:pt x="194" y="76"/>
                        <a:pt x="198" y="80"/>
                        <a:pt x="203" y="80"/>
                      </a:cubicBezTo>
                      <a:cubicBezTo>
                        <a:pt x="205" y="80"/>
                        <a:pt x="206" y="81"/>
                        <a:pt x="206" y="82"/>
                      </a:cubicBezTo>
                      <a:cubicBezTo>
                        <a:pt x="207" y="82"/>
                        <a:pt x="208" y="84"/>
                        <a:pt x="208" y="86"/>
                      </a:cubicBezTo>
                      <a:lnTo>
                        <a:pt x="206" y="103"/>
                      </a:lnTo>
                      <a:cubicBezTo>
                        <a:pt x="206" y="105"/>
                        <a:pt x="204" y="106"/>
                        <a:pt x="202" y="106"/>
                      </a:cubicBezTo>
                      <a:cubicBezTo>
                        <a:pt x="200" y="106"/>
                        <a:pt x="198" y="107"/>
                        <a:pt x="197" y="109"/>
                      </a:cubicBezTo>
                      <a:cubicBezTo>
                        <a:pt x="195" y="110"/>
                        <a:pt x="195" y="112"/>
                        <a:pt x="195" y="114"/>
                      </a:cubicBezTo>
                      <a:lnTo>
                        <a:pt x="195" y="121"/>
                      </a:lnTo>
                      <a:cubicBezTo>
                        <a:pt x="195" y="130"/>
                        <a:pt x="192" y="139"/>
                        <a:pt x="186" y="146"/>
                      </a:cubicBezTo>
                      <a:lnTo>
                        <a:pt x="180" y="154"/>
                      </a:lnTo>
                      <a:close/>
                      <a:moveTo>
                        <a:pt x="149" y="248"/>
                      </a:moveTo>
                      <a:lnTo>
                        <a:pt x="149" y="248"/>
                      </a:lnTo>
                      <a:lnTo>
                        <a:pt x="114" y="193"/>
                      </a:lnTo>
                      <a:cubicBezTo>
                        <a:pt x="118" y="187"/>
                        <a:pt x="120" y="181"/>
                        <a:pt x="121" y="176"/>
                      </a:cubicBezTo>
                      <a:cubicBezTo>
                        <a:pt x="130" y="181"/>
                        <a:pt x="139" y="183"/>
                        <a:pt x="149" y="183"/>
                      </a:cubicBezTo>
                      <a:cubicBezTo>
                        <a:pt x="159" y="183"/>
                        <a:pt x="169" y="180"/>
                        <a:pt x="178" y="175"/>
                      </a:cubicBezTo>
                      <a:cubicBezTo>
                        <a:pt x="179" y="181"/>
                        <a:pt x="181" y="187"/>
                        <a:pt x="185" y="193"/>
                      </a:cubicBezTo>
                      <a:lnTo>
                        <a:pt x="149" y="248"/>
                      </a:lnTo>
                      <a:close/>
                      <a:moveTo>
                        <a:pt x="299" y="290"/>
                      </a:moveTo>
                      <a:lnTo>
                        <a:pt x="299" y="290"/>
                      </a:lnTo>
                      <a:cubicBezTo>
                        <a:pt x="289" y="241"/>
                        <a:pt x="250" y="201"/>
                        <a:pt x="198" y="185"/>
                      </a:cubicBezTo>
                      <a:cubicBezTo>
                        <a:pt x="190" y="175"/>
                        <a:pt x="192" y="163"/>
                        <a:pt x="192" y="163"/>
                      </a:cubicBezTo>
                      <a:cubicBezTo>
                        <a:pt x="192" y="163"/>
                        <a:pt x="192" y="163"/>
                        <a:pt x="192" y="162"/>
                      </a:cubicBezTo>
                      <a:lnTo>
                        <a:pt x="197" y="156"/>
                      </a:lnTo>
                      <a:cubicBezTo>
                        <a:pt x="205" y="146"/>
                        <a:pt x="210" y="134"/>
                        <a:pt x="210" y="121"/>
                      </a:cubicBezTo>
                      <a:lnTo>
                        <a:pt x="210" y="120"/>
                      </a:lnTo>
                      <a:cubicBezTo>
                        <a:pt x="216" y="117"/>
                        <a:pt x="221" y="111"/>
                        <a:pt x="221" y="104"/>
                      </a:cubicBezTo>
                      <a:lnTo>
                        <a:pt x="223" y="87"/>
                      </a:lnTo>
                      <a:cubicBezTo>
                        <a:pt x="223" y="81"/>
                        <a:pt x="221" y="76"/>
                        <a:pt x="218" y="72"/>
                      </a:cubicBezTo>
                      <a:cubicBezTo>
                        <a:pt x="215" y="69"/>
                        <a:pt x="212" y="67"/>
                        <a:pt x="209" y="66"/>
                      </a:cubicBezTo>
                      <a:lnTo>
                        <a:pt x="209" y="53"/>
                      </a:lnTo>
                      <a:cubicBezTo>
                        <a:pt x="209" y="23"/>
                        <a:pt x="185" y="0"/>
                        <a:pt x="155" y="0"/>
                      </a:cubicBezTo>
                      <a:lnTo>
                        <a:pt x="143" y="0"/>
                      </a:lnTo>
                      <a:cubicBezTo>
                        <a:pt x="113" y="0"/>
                        <a:pt x="89" y="23"/>
                        <a:pt x="89" y="53"/>
                      </a:cubicBezTo>
                      <a:lnTo>
                        <a:pt x="89" y="66"/>
                      </a:lnTo>
                      <a:cubicBezTo>
                        <a:pt x="86" y="67"/>
                        <a:pt x="83" y="69"/>
                        <a:pt x="80" y="72"/>
                      </a:cubicBezTo>
                      <a:cubicBezTo>
                        <a:pt x="76" y="76"/>
                        <a:pt x="74" y="82"/>
                        <a:pt x="75" y="87"/>
                      </a:cubicBezTo>
                      <a:lnTo>
                        <a:pt x="77" y="104"/>
                      </a:lnTo>
                      <a:cubicBezTo>
                        <a:pt x="77" y="111"/>
                        <a:pt x="82" y="117"/>
                        <a:pt x="89" y="120"/>
                      </a:cubicBezTo>
                      <a:lnTo>
                        <a:pt x="89" y="122"/>
                      </a:lnTo>
                      <a:cubicBezTo>
                        <a:pt x="89" y="134"/>
                        <a:pt x="93" y="146"/>
                        <a:pt x="101" y="156"/>
                      </a:cubicBezTo>
                      <a:lnTo>
                        <a:pt x="106" y="163"/>
                      </a:lnTo>
                      <a:cubicBezTo>
                        <a:pt x="106" y="163"/>
                        <a:pt x="107" y="163"/>
                        <a:pt x="107" y="163"/>
                      </a:cubicBezTo>
                      <a:cubicBezTo>
                        <a:pt x="107" y="165"/>
                        <a:pt x="108" y="176"/>
                        <a:pt x="101" y="185"/>
                      </a:cubicBezTo>
                      <a:cubicBezTo>
                        <a:pt x="49" y="201"/>
                        <a:pt x="10" y="241"/>
                        <a:pt x="0" y="290"/>
                      </a:cubicBezTo>
                      <a:cubicBezTo>
                        <a:pt x="0" y="294"/>
                        <a:pt x="1" y="298"/>
                        <a:pt x="5" y="299"/>
                      </a:cubicBezTo>
                      <a:cubicBezTo>
                        <a:pt x="6" y="299"/>
                        <a:pt x="6" y="299"/>
                        <a:pt x="7" y="299"/>
                      </a:cubicBezTo>
                      <a:cubicBezTo>
                        <a:pt x="10" y="299"/>
                        <a:pt x="14" y="297"/>
                        <a:pt x="14" y="294"/>
                      </a:cubicBezTo>
                      <a:cubicBezTo>
                        <a:pt x="23" y="251"/>
                        <a:pt x="56" y="216"/>
                        <a:pt x="101" y="201"/>
                      </a:cubicBezTo>
                      <a:lnTo>
                        <a:pt x="141" y="262"/>
                      </a:lnTo>
                      <a:cubicBezTo>
                        <a:pt x="143" y="265"/>
                        <a:pt x="146" y="267"/>
                        <a:pt x="149" y="267"/>
                      </a:cubicBezTo>
                      <a:lnTo>
                        <a:pt x="149" y="267"/>
                      </a:lnTo>
                      <a:cubicBezTo>
                        <a:pt x="153" y="267"/>
                        <a:pt x="156" y="265"/>
                        <a:pt x="158" y="262"/>
                      </a:cubicBezTo>
                      <a:lnTo>
                        <a:pt x="198" y="200"/>
                      </a:lnTo>
                      <a:cubicBezTo>
                        <a:pt x="242" y="216"/>
                        <a:pt x="275" y="251"/>
                        <a:pt x="285" y="294"/>
                      </a:cubicBezTo>
                      <a:cubicBezTo>
                        <a:pt x="285" y="298"/>
                        <a:pt x="289" y="300"/>
                        <a:pt x="293" y="299"/>
                      </a:cubicBezTo>
                      <a:cubicBezTo>
                        <a:pt x="297" y="298"/>
                        <a:pt x="300" y="294"/>
                        <a:pt x="299" y="2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54"/>
                <p:cNvSpPr>
                  <a:spLocks/>
                </p:cNvSpPr>
                <p:nvPr/>
              </p:nvSpPr>
              <p:spPr bwMode="auto">
                <a:xfrm>
                  <a:off x="5392" y="2747"/>
                  <a:ext cx="34" cy="36"/>
                </a:xfrm>
                <a:custGeom>
                  <a:avLst/>
                  <a:gdLst>
                    <a:gd name="T0" fmla="*/ 48 w 56"/>
                    <a:gd name="T1" fmla="*/ 21 h 56"/>
                    <a:gd name="T2" fmla="*/ 48 w 56"/>
                    <a:gd name="T3" fmla="*/ 21 h 56"/>
                    <a:gd name="T4" fmla="*/ 35 w 56"/>
                    <a:gd name="T5" fmla="*/ 21 h 56"/>
                    <a:gd name="T6" fmla="*/ 35 w 56"/>
                    <a:gd name="T7" fmla="*/ 8 h 56"/>
                    <a:gd name="T8" fmla="*/ 28 w 56"/>
                    <a:gd name="T9" fmla="*/ 0 h 56"/>
                    <a:gd name="T10" fmla="*/ 20 w 56"/>
                    <a:gd name="T11" fmla="*/ 8 h 56"/>
                    <a:gd name="T12" fmla="*/ 20 w 56"/>
                    <a:gd name="T13" fmla="*/ 21 h 56"/>
                    <a:gd name="T14" fmla="*/ 7 w 56"/>
                    <a:gd name="T15" fmla="*/ 21 h 56"/>
                    <a:gd name="T16" fmla="*/ 0 w 56"/>
                    <a:gd name="T17" fmla="*/ 28 h 56"/>
                    <a:gd name="T18" fmla="*/ 7 w 56"/>
                    <a:gd name="T19" fmla="*/ 36 h 56"/>
                    <a:gd name="T20" fmla="*/ 20 w 56"/>
                    <a:gd name="T21" fmla="*/ 36 h 56"/>
                    <a:gd name="T22" fmla="*/ 20 w 56"/>
                    <a:gd name="T23" fmla="*/ 49 h 56"/>
                    <a:gd name="T24" fmla="*/ 28 w 56"/>
                    <a:gd name="T25" fmla="*/ 56 h 56"/>
                    <a:gd name="T26" fmla="*/ 35 w 56"/>
                    <a:gd name="T27" fmla="*/ 49 h 56"/>
                    <a:gd name="T28" fmla="*/ 35 w 56"/>
                    <a:gd name="T29" fmla="*/ 36 h 56"/>
                    <a:gd name="T30" fmla="*/ 48 w 56"/>
                    <a:gd name="T31" fmla="*/ 36 h 56"/>
                    <a:gd name="T32" fmla="*/ 56 w 56"/>
                    <a:gd name="T33" fmla="*/ 28 h 56"/>
                    <a:gd name="T34" fmla="*/ 48 w 56"/>
                    <a:gd name="T35" fmla="*/ 2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56">
                      <a:moveTo>
                        <a:pt x="48" y="21"/>
                      </a:moveTo>
                      <a:lnTo>
                        <a:pt x="48" y="21"/>
                      </a:lnTo>
                      <a:lnTo>
                        <a:pt x="35" y="21"/>
                      </a:lnTo>
                      <a:lnTo>
                        <a:pt x="35" y="8"/>
                      </a:lnTo>
                      <a:cubicBezTo>
                        <a:pt x="35" y="4"/>
                        <a:pt x="32" y="0"/>
                        <a:pt x="28" y="0"/>
                      </a:cubicBezTo>
                      <a:cubicBezTo>
                        <a:pt x="24" y="0"/>
                        <a:pt x="20" y="4"/>
                        <a:pt x="20" y="8"/>
                      </a:cubicBezTo>
                      <a:lnTo>
                        <a:pt x="20" y="21"/>
                      </a:lnTo>
                      <a:lnTo>
                        <a:pt x="7" y="21"/>
                      </a:lnTo>
                      <a:cubicBezTo>
                        <a:pt x="3" y="21"/>
                        <a:pt x="0" y="24"/>
                        <a:pt x="0" y="28"/>
                      </a:cubicBezTo>
                      <a:cubicBezTo>
                        <a:pt x="0" y="32"/>
                        <a:pt x="3" y="36"/>
                        <a:pt x="7" y="36"/>
                      </a:cubicBezTo>
                      <a:lnTo>
                        <a:pt x="20" y="36"/>
                      </a:lnTo>
                      <a:lnTo>
                        <a:pt x="20" y="49"/>
                      </a:lnTo>
                      <a:cubicBezTo>
                        <a:pt x="20" y="53"/>
                        <a:pt x="24" y="56"/>
                        <a:pt x="28" y="56"/>
                      </a:cubicBezTo>
                      <a:cubicBezTo>
                        <a:pt x="32" y="56"/>
                        <a:pt x="35" y="53"/>
                        <a:pt x="35" y="49"/>
                      </a:cubicBezTo>
                      <a:lnTo>
                        <a:pt x="35" y="36"/>
                      </a:lnTo>
                      <a:lnTo>
                        <a:pt x="48" y="36"/>
                      </a:lnTo>
                      <a:cubicBezTo>
                        <a:pt x="52" y="36"/>
                        <a:pt x="56" y="32"/>
                        <a:pt x="56" y="28"/>
                      </a:cubicBezTo>
                      <a:cubicBezTo>
                        <a:pt x="56" y="24"/>
                        <a:pt x="52" y="21"/>
                        <a:pt x="48" y="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55"/>
                <p:cNvSpPr>
                  <a:spLocks/>
                </p:cNvSpPr>
                <p:nvPr/>
              </p:nvSpPr>
              <p:spPr bwMode="auto">
                <a:xfrm>
                  <a:off x="5353" y="2652"/>
                  <a:ext cx="9" cy="7"/>
                </a:xfrm>
                <a:custGeom>
                  <a:avLst/>
                  <a:gdLst>
                    <a:gd name="T0" fmla="*/ 9 w 14"/>
                    <a:gd name="T1" fmla="*/ 0 h 10"/>
                    <a:gd name="T2" fmla="*/ 9 w 14"/>
                    <a:gd name="T3" fmla="*/ 0 h 10"/>
                    <a:gd name="T4" fmla="*/ 5 w 14"/>
                    <a:gd name="T5" fmla="*/ 0 h 10"/>
                    <a:gd name="T6" fmla="*/ 0 w 14"/>
                    <a:gd name="T7" fmla="*/ 5 h 10"/>
                    <a:gd name="T8" fmla="*/ 5 w 14"/>
                    <a:gd name="T9" fmla="*/ 10 h 10"/>
                    <a:gd name="T10" fmla="*/ 9 w 14"/>
                    <a:gd name="T11" fmla="*/ 10 h 10"/>
                    <a:gd name="T12" fmla="*/ 14 w 14"/>
                    <a:gd name="T13" fmla="*/ 5 h 10"/>
                    <a:gd name="T14" fmla="*/ 9 w 14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lnTo>
                        <a:pt x="9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2"/>
                        <a:pt x="12" y="0"/>
                        <a:pt x="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56"/>
                <p:cNvSpPr>
                  <a:spLocks/>
                </p:cNvSpPr>
                <p:nvPr/>
              </p:nvSpPr>
              <p:spPr bwMode="auto">
                <a:xfrm>
                  <a:off x="5379" y="2652"/>
                  <a:ext cx="9" cy="7"/>
                </a:xfrm>
                <a:custGeom>
                  <a:avLst/>
                  <a:gdLst>
                    <a:gd name="T0" fmla="*/ 9 w 14"/>
                    <a:gd name="T1" fmla="*/ 0 h 10"/>
                    <a:gd name="T2" fmla="*/ 9 w 14"/>
                    <a:gd name="T3" fmla="*/ 0 h 10"/>
                    <a:gd name="T4" fmla="*/ 5 w 14"/>
                    <a:gd name="T5" fmla="*/ 0 h 10"/>
                    <a:gd name="T6" fmla="*/ 0 w 14"/>
                    <a:gd name="T7" fmla="*/ 5 h 10"/>
                    <a:gd name="T8" fmla="*/ 5 w 14"/>
                    <a:gd name="T9" fmla="*/ 10 h 10"/>
                    <a:gd name="T10" fmla="*/ 9 w 14"/>
                    <a:gd name="T11" fmla="*/ 10 h 10"/>
                    <a:gd name="T12" fmla="*/ 14 w 14"/>
                    <a:gd name="T13" fmla="*/ 5 h 10"/>
                    <a:gd name="T14" fmla="*/ 9 w 14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lnTo>
                        <a:pt x="9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2"/>
                        <a:pt x="12" y="0"/>
                        <a:pt x="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52"/>
              <p:cNvGrpSpPr>
                <a:grpSpLocks noChangeAspect="1"/>
              </p:cNvGrpSpPr>
              <p:nvPr/>
            </p:nvGrpSpPr>
            <p:grpSpPr bwMode="auto">
              <a:xfrm>
                <a:off x="-775982" y="3075670"/>
                <a:ext cx="299873" cy="312911"/>
                <a:chOff x="5279" y="2596"/>
                <a:chExt cx="184" cy="192"/>
              </a:xfrm>
              <a:solidFill>
                <a:srgbClr val="003DA1"/>
              </a:solidFill>
            </p:grpSpPr>
            <p:sp>
              <p:nvSpPr>
                <p:cNvPr id="26" name="Freeform 53"/>
                <p:cNvSpPr>
                  <a:spLocks noEditPoints="1"/>
                </p:cNvSpPr>
                <p:nvPr/>
              </p:nvSpPr>
              <p:spPr bwMode="auto">
                <a:xfrm>
                  <a:off x="5279" y="2596"/>
                  <a:ext cx="184" cy="192"/>
                </a:xfrm>
                <a:custGeom>
                  <a:avLst/>
                  <a:gdLst>
                    <a:gd name="T0" fmla="*/ 180 w 300"/>
                    <a:gd name="T1" fmla="*/ 154 h 300"/>
                    <a:gd name="T2" fmla="*/ 118 w 300"/>
                    <a:gd name="T3" fmla="*/ 153 h 300"/>
                    <a:gd name="T4" fmla="*/ 104 w 300"/>
                    <a:gd name="T5" fmla="*/ 122 h 300"/>
                    <a:gd name="T6" fmla="*/ 96 w 300"/>
                    <a:gd name="T7" fmla="*/ 106 h 300"/>
                    <a:gd name="T8" fmla="*/ 90 w 300"/>
                    <a:gd name="T9" fmla="*/ 86 h 300"/>
                    <a:gd name="T10" fmla="*/ 95 w 300"/>
                    <a:gd name="T11" fmla="*/ 80 h 300"/>
                    <a:gd name="T12" fmla="*/ 104 w 300"/>
                    <a:gd name="T13" fmla="*/ 60 h 300"/>
                    <a:gd name="T14" fmla="*/ 126 w 300"/>
                    <a:gd name="T15" fmla="*/ 33 h 300"/>
                    <a:gd name="T16" fmla="*/ 138 w 300"/>
                    <a:gd name="T17" fmla="*/ 33 h 300"/>
                    <a:gd name="T18" fmla="*/ 163 w 300"/>
                    <a:gd name="T19" fmla="*/ 33 h 300"/>
                    <a:gd name="T20" fmla="*/ 169 w 300"/>
                    <a:gd name="T21" fmla="*/ 30 h 300"/>
                    <a:gd name="T22" fmla="*/ 185 w 300"/>
                    <a:gd name="T23" fmla="*/ 29 h 300"/>
                    <a:gd name="T24" fmla="*/ 194 w 300"/>
                    <a:gd name="T25" fmla="*/ 72 h 300"/>
                    <a:gd name="T26" fmla="*/ 206 w 300"/>
                    <a:gd name="T27" fmla="*/ 82 h 300"/>
                    <a:gd name="T28" fmla="*/ 206 w 300"/>
                    <a:gd name="T29" fmla="*/ 103 h 300"/>
                    <a:gd name="T30" fmla="*/ 197 w 300"/>
                    <a:gd name="T31" fmla="*/ 109 h 300"/>
                    <a:gd name="T32" fmla="*/ 195 w 300"/>
                    <a:gd name="T33" fmla="*/ 121 h 300"/>
                    <a:gd name="T34" fmla="*/ 180 w 300"/>
                    <a:gd name="T35" fmla="*/ 154 h 300"/>
                    <a:gd name="T36" fmla="*/ 149 w 300"/>
                    <a:gd name="T37" fmla="*/ 248 h 300"/>
                    <a:gd name="T38" fmla="*/ 121 w 300"/>
                    <a:gd name="T39" fmla="*/ 176 h 300"/>
                    <a:gd name="T40" fmla="*/ 178 w 300"/>
                    <a:gd name="T41" fmla="*/ 175 h 300"/>
                    <a:gd name="T42" fmla="*/ 149 w 300"/>
                    <a:gd name="T43" fmla="*/ 248 h 300"/>
                    <a:gd name="T44" fmla="*/ 299 w 300"/>
                    <a:gd name="T45" fmla="*/ 290 h 300"/>
                    <a:gd name="T46" fmla="*/ 192 w 300"/>
                    <a:gd name="T47" fmla="*/ 163 h 300"/>
                    <a:gd name="T48" fmla="*/ 197 w 300"/>
                    <a:gd name="T49" fmla="*/ 156 h 300"/>
                    <a:gd name="T50" fmla="*/ 210 w 300"/>
                    <a:gd name="T51" fmla="*/ 120 h 300"/>
                    <a:gd name="T52" fmla="*/ 223 w 300"/>
                    <a:gd name="T53" fmla="*/ 87 h 300"/>
                    <a:gd name="T54" fmla="*/ 209 w 300"/>
                    <a:gd name="T55" fmla="*/ 66 h 300"/>
                    <a:gd name="T56" fmla="*/ 155 w 300"/>
                    <a:gd name="T57" fmla="*/ 0 h 300"/>
                    <a:gd name="T58" fmla="*/ 89 w 300"/>
                    <a:gd name="T59" fmla="*/ 53 h 300"/>
                    <a:gd name="T60" fmla="*/ 80 w 300"/>
                    <a:gd name="T61" fmla="*/ 72 h 300"/>
                    <a:gd name="T62" fmla="*/ 77 w 300"/>
                    <a:gd name="T63" fmla="*/ 104 h 300"/>
                    <a:gd name="T64" fmla="*/ 89 w 300"/>
                    <a:gd name="T65" fmla="*/ 122 h 300"/>
                    <a:gd name="T66" fmla="*/ 106 w 300"/>
                    <a:gd name="T67" fmla="*/ 163 h 300"/>
                    <a:gd name="T68" fmla="*/ 101 w 300"/>
                    <a:gd name="T69" fmla="*/ 185 h 300"/>
                    <a:gd name="T70" fmla="*/ 5 w 300"/>
                    <a:gd name="T71" fmla="*/ 299 h 300"/>
                    <a:gd name="T72" fmla="*/ 14 w 300"/>
                    <a:gd name="T73" fmla="*/ 294 h 300"/>
                    <a:gd name="T74" fmla="*/ 141 w 300"/>
                    <a:gd name="T75" fmla="*/ 262 h 300"/>
                    <a:gd name="T76" fmla="*/ 149 w 300"/>
                    <a:gd name="T77" fmla="*/ 267 h 300"/>
                    <a:gd name="T78" fmla="*/ 198 w 300"/>
                    <a:gd name="T79" fmla="*/ 200 h 300"/>
                    <a:gd name="T80" fmla="*/ 293 w 300"/>
                    <a:gd name="T81" fmla="*/ 29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0" h="300">
                      <a:moveTo>
                        <a:pt x="180" y="154"/>
                      </a:moveTo>
                      <a:lnTo>
                        <a:pt x="180" y="154"/>
                      </a:lnTo>
                      <a:cubicBezTo>
                        <a:pt x="172" y="163"/>
                        <a:pt x="161" y="168"/>
                        <a:pt x="149" y="168"/>
                      </a:cubicBezTo>
                      <a:cubicBezTo>
                        <a:pt x="137" y="168"/>
                        <a:pt x="125" y="163"/>
                        <a:pt x="118" y="153"/>
                      </a:cubicBezTo>
                      <a:lnTo>
                        <a:pt x="113" y="147"/>
                      </a:lnTo>
                      <a:cubicBezTo>
                        <a:pt x="107" y="140"/>
                        <a:pt x="104" y="131"/>
                        <a:pt x="104" y="122"/>
                      </a:cubicBezTo>
                      <a:lnTo>
                        <a:pt x="104" y="114"/>
                      </a:lnTo>
                      <a:cubicBezTo>
                        <a:pt x="104" y="109"/>
                        <a:pt x="100" y="106"/>
                        <a:pt x="96" y="106"/>
                      </a:cubicBezTo>
                      <a:cubicBezTo>
                        <a:pt x="94" y="106"/>
                        <a:pt x="92" y="105"/>
                        <a:pt x="92" y="102"/>
                      </a:cubicBezTo>
                      <a:lnTo>
                        <a:pt x="90" y="86"/>
                      </a:lnTo>
                      <a:cubicBezTo>
                        <a:pt x="90" y="84"/>
                        <a:pt x="91" y="82"/>
                        <a:pt x="91" y="82"/>
                      </a:cubicBezTo>
                      <a:cubicBezTo>
                        <a:pt x="92" y="81"/>
                        <a:pt x="93" y="80"/>
                        <a:pt x="95" y="80"/>
                      </a:cubicBezTo>
                      <a:cubicBezTo>
                        <a:pt x="100" y="80"/>
                        <a:pt x="104" y="76"/>
                        <a:pt x="104" y="71"/>
                      </a:cubicBezTo>
                      <a:lnTo>
                        <a:pt x="104" y="60"/>
                      </a:lnTo>
                      <a:cubicBezTo>
                        <a:pt x="107" y="38"/>
                        <a:pt x="124" y="34"/>
                        <a:pt x="125" y="33"/>
                      </a:cubicBezTo>
                      <a:cubicBezTo>
                        <a:pt x="125" y="33"/>
                        <a:pt x="126" y="33"/>
                        <a:pt x="126" y="33"/>
                      </a:cubicBezTo>
                      <a:cubicBezTo>
                        <a:pt x="130" y="32"/>
                        <a:pt x="134" y="31"/>
                        <a:pt x="137" y="33"/>
                      </a:cubicBezTo>
                      <a:lnTo>
                        <a:pt x="138" y="33"/>
                      </a:lnTo>
                      <a:cubicBezTo>
                        <a:pt x="141" y="34"/>
                        <a:pt x="145" y="36"/>
                        <a:pt x="151" y="36"/>
                      </a:cubicBezTo>
                      <a:cubicBezTo>
                        <a:pt x="155" y="36"/>
                        <a:pt x="159" y="34"/>
                        <a:pt x="163" y="33"/>
                      </a:cubicBezTo>
                      <a:lnTo>
                        <a:pt x="163" y="33"/>
                      </a:lnTo>
                      <a:cubicBezTo>
                        <a:pt x="165" y="32"/>
                        <a:pt x="167" y="31"/>
                        <a:pt x="169" y="30"/>
                      </a:cubicBezTo>
                      <a:cubicBezTo>
                        <a:pt x="171" y="30"/>
                        <a:pt x="173" y="28"/>
                        <a:pt x="176" y="27"/>
                      </a:cubicBezTo>
                      <a:cubicBezTo>
                        <a:pt x="176" y="27"/>
                        <a:pt x="180" y="26"/>
                        <a:pt x="185" y="29"/>
                      </a:cubicBezTo>
                      <a:cubicBezTo>
                        <a:pt x="191" y="35"/>
                        <a:pt x="194" y="44"/>
                        <a:pt x="194" y="53"/>
                      </a:cubicBezTo>
                      <a:lnTo>
                        <a:pt x="194" y="72"/>
                      </a:lnTo>
                      <a:cubicBezTo>
                        <a:pt x="194" y="76"/>
                        <a:pt x="198" y="80"/>
                        <a:pt x="203" y="80"/>
                      </a:cubicBezTo>
                      <a:cubicBezTo>
                        <a:pt x="205" y="80"/>
                        <a:pt x="206" y="81"/>
                        <a:pt x="206" y="82"/>
                      </a:cubicBezTo>
                      <a:cubicBezTo>
                        <a:pt x="207" y="82"/>
                        <a:pt x="208" y="84"/>
                        <a:pt x="208" y="86"/>
                      </a:cubicBezTo>
                      <a:lnTo>
                        <a:pt x="206" y="103"/>
                      </a:lnTo>
                      <a:cubicBezTo>
                        <a:pt x="206" y="105"/>
                        <a:pt x="204" y="106"/>
                        <a:pt x="202" y="106"/>
                      </a:cubicBezTo>
                      <a:cubicBezTo>
                        <a:pt x="200" y="106"/>
                        <a:pt x="198" y="107"/>
                        <a:pt x="197" y="109"/>
                      </a:cubicBezTo>
                      <a:cubicBezTo>
                        <a:pt x="195" y="110"/>
                        <a:pt x="195" y="112"/>
                        <a:pt x="195" y="114"/>
                      </a:cubicBezTo>
                      <a:lnTo>
                        <a:pt x="195" y="121"/>
                      </a:lnTo>
                      <a:cubicBezTo>
                        <a:pt x="195" y="130"/>
                        <a:pt x="192" y="139"/>
                        <a:pt x="186" y="146"/>
                      </a:cubicBezTo>
                      <a:lnTo>
                        <a:pt x="180" y="154"/>
                      </a:lnTo>
                      <a:close/>
                      <a:moveTo>
                        <a:pt x="149" y="248"/>
                      </a:moveTo>
                      <a:lnTo>
                        <a:pt x="149" y="248"/>
                      </a:lnTo>
                      <a:lnTo>
                        <a:pt x="114" y="193"/>
                      </a:lnTo>
                      <a:cubicBezTo>
                        <a:pt x="118" y="187"/>
                        <a:pt x="120" y="181"/>
                        <a:pt x="121" y="176"/>
                      </a:cubicBezTo>
                      <a:cubicBezTo>
                        <a:pt x="130" y="181"/>
                        <a:pt x="139" y="183"/>
                        <a:pt x="149" y="183"/>
                      </a:cubicBezTo>
                      <a:cubicBezTo>
                        <a:pt x="159" y="183"/>
                        <a:pt x="169" y="180"/>
                        <a:pt x="178" y="175"/>
                      </a:cubicBezTo>
                      <a:cubicBezTo>
                        <a:pt x="179" y="181"/>
                        <a:pt x="181" y="187"/>
                        <a:pt x="185" y="193"/>
                      </a:cubicBezTo>
                      <a:lnTo>
                        <a:pt x="149" y="248"/>
                      </a:lnTo>
                      <a:close/>
                      <a:moveTo>
                        <a:pt x="299" y="290"/>
                      </a:moveTo>
                      <a:lnTo>
                        <a:pt x="299" y="290"/>
                      </a:lnTo>
                      <a:cubicBezTo>
                        <a:pt x="289" y="241"/>
                        <a:pt x="250" y="201"/>
                        <a:pt x="198" y="185"/>
                      </a:cubicBezTo>
                      <a:cubicBezTo>
                        <a:pt x="190" y="175"/>
                        <a:pt x="192" y="163"/>
                        <a:pt x="192" y="163"/>
                      </a:cubicBezTo>
                      <a:cubicBezTo>
                        <a:pt x="192" y="163"/>
                        <a:pt x="192" y="163"/>
                        <a:pt x="192" y="162"/>
                      </a:cubicBezTo>
                      <a:lnTo>
                        <a:pt x="197" y="156"/>
                      </a:lnTo>
                      <a:cubicBezTo>
                        <a:pt x="205" y="146"/>
                        <a:pt x="210" y="134"/>
                        <a:pt x="210" y="121"/>
                      </a:cubicBezTo>
                      <a:lnTo>
                        <a:pt x="210" y="120"/>
                      </a:lnTo>
                      <a:cubicBezTo>
                        <a:pt x="216" y="117"/>
                        <a:pt x="221" y="111"/>
                        <a:pt x="221" y="104"/>
                      </a:cubicBezTo>
                      <a:lnTo>
                        <a:pt x="223" y="87"/>
                      </a:lnTo>
                      <a:cubicBezTo>
                        <a:pt x="223" y="81"/>
                        <a:pt x="221" y="76"/>
                        <a:pt x="218" y="72"/>
                      </a:cubicBezTo>
                      <a:cubicBezTo>
                        <a:pt x="215" y="69"/>
                        <a:pt x="212" y="67"/>
                        <a:pt x="209" y="66"/>
                      </a:cubicBezTo>
                      <a:lnTo>
                        <a:pt x="209" y="53"/>
                      </a:lnTo>
                      <a:cubicBezTo>
                        <a:pt x="209" y="23"/>
                        <a:pt x="185" y="0"/>
                        <a:pt x="155" y="0"/>
                      </a:cubicBezTo>
                      <a:lnTo>
                        <a:pt x="143" y="0"/>
                      </a:lnTo>
                      <a:cubicBezTo>
                        <a:pt x="113" y="0"/>
                        <a:pt x="89" y="23"/>
                        <a:pt x="89" y="53"/>
                      </a:cubicBezTo>
                      <a:lnTo>
                        <a:pt x="89" y="66"/>
                      </a:lnTo>
                      <a:cubicBezTo>
                        <a:pt x="86" y="67"/>
                        <a:pt x="83" y="69"/>
                        <a:pt x="80" y="72"/>
                      </a:cubicBezTo>
                      <a:cubicBezTo>
                        <a:pt x="76" y="76"/>
                        <a:pt x="74" y="82"/>
                        <a:pt x="75" y="87"/>
                      </a:cubicBezTo>
                      <a:lnTo>
                        <a:pt x="77" y="104"/>
                      </a:lnTo>
                      <a:cubicBezTo>
                        <a:pt x="77" y="111"/>
                        <a:pt x="82" y="117"/>
                        <a:pt x="89" y="120"/>
                      </a:cubicBezTo>
                      <a:lnTo>
                        <a:pt x="89" y="122"/>
                      </a:lnTo>
                      <a:cubicBezTo>
                        <a:pt x="89" y="134"/>
                        <a:pt x="93" y="146"/>
                        <a:pt x="101" y="156"/>
                      </a:cubicBezTo>
                      <a:lnTo>
                        <a:pt x="106" y="163"/>
                      </a:lnTo>
                      <a:cubicBezTo>
                        <a:pt x="106" y="163"/>
                        <a:pt x="107" y="163"/>
                        <a:pt x="107" y="163"/>
                      </a:cubicBezTo>
                      <a:cubicBezTo>
                        <a:pt x="107" y="165"/>
                        <a:pt x="108" y="176"/>
                        <a:pt x="101" y="185"/>
                      </a:cubicBezTo>
                      <a:cubicBezTo>
                        <a:pt x="49" y="201"/>
                        <a:pt x="10" y="241"/>
                        <a:pt x="0" y="290"/>
                      </a:cubicBezTo>
                      <a:cubicBezTo>
                        <a:pt x="0" y="294"/>
                        <a:pt x="1" y="298"/>
                        <a:pt x="5" y="299"/>
                      </a:cubicBezTo>
                      <a:cubicBezTo>
                        <a:pt x="6" y="299"/>
                        <a:pt x="6" y="299"/>
                        <a:pt x="7" y="299"/>
                      </a:cubicBezTo>
                      <a:cubicBezTo>
                        <a:pt x="10" y="299"/>
                        <a:pt x="14" y="297"/>
                        <a:pt x="14" y="294"/>
                      </a:cubicBezTo>
                      <a:cubicBezTo>
                        <a:pt x="23" y="251"/>
                        <a:pt x="56" y="216"/>
                        <a:pt x="101" y="201"/>
                      </a:cubicBezTo>
                      <a:lnTo>
                        <a:pt x="141" y="262"/>
                      </a:lnTo>
                      <a:cubicBezTo>
                        <a:pt x="143" y="265"/>
                        <a:pt x="146" y="267"/>
                        <a:pt x="149" y="267"/>
                      </a:cubicBezTo>
                      <a:lnTo>
                        <a:pt x="149" y="267"/>
                      </a:lnTo>
                      <a:cubicBezTo>
                        <a:pt x="153" y="267"/>
                        <a:pt x="156" y="265"/>
                        <a:pt x="158" y="262"/>
                      </a:cubicBezTo>
                      <a:lnTo>
                        <a:pt x="198" y="200"/>
                      </a:lnTo>
                      <a:cubicBezTo>
                        <a:pt x="242" y="216"/>
                        <a:pt x="275" y="251"/>
                        <a:pt x="285" y="294"/>
                      </a:cubicBezTo>
                      <a:cubicBezTo>
                        <a:pt x="285" y="298"/>
                        <a:pt x="289" y="300"/>
                        <a:pt x="293" y="299"/>
                      </a:cubicBezTo>
                      <a:cubicBezTo>
                        <a:pt x="297" y="298"/>
                        <a:pt x="300" y="294"/>
                        <a:pt x="299" y="2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54"/>
                <p:cNvSpPr>
                  <a:spLocks/>
                </p:cNvSpPr>
                <p:nvPr/>
              </p:nvSpPr>
              <p:spPr bwMode="auto">
                <a:xfrm>
                  <a:off x="5392" y="2747"/>
                  <a:ext cx="34" cy="36"/>
                </a:xfrm>
                <a:custGeom>
                  <a:avLst/>
                  <a:gdLst>
                    <a:gd name="T0" fmla="*/ 48 w 56"/>
                    <a:gd name="T1" fmla="*/ 21 h 56"/>
                    <a:gd name="T2" fmla="*/ 48 w 56"/>
                    <a:gd name="T3" fmla="*/ 21 h 56"/>
                    <a:gd name="T4" fmla="*/ 35 w 56"/>
                    <a:gd name="T5" fmla="*/ 21 h 56"/>
                    <a:gd name="T6" fmla="*/ 35 w 56"/>
                    <a:gd name="T7" fmla="*/ 8 h 56"/>
                    <a:gd name="T8" fmla="*/ 28 w 56"/>
                    <a:gd name="T9" fmla="*/ 0 h 56"/>
                    <a:gd name="T10" fmla="*/ 20 w 56"/>
                    <a:gd name="T11" fmla="*/ 8 h 56"/>
                    <a:gd name="T12" fmla="*/ 20 w 56"/>
                    <a:gd name="T13" fmla="*/ 21 h 56"/>
                    <a:gd name="T14" fmla="*/ 7 w 56"/>
                    <a:gd name="T15" fmla="*/ 21 h 56"/>
                    <a:gd name="T16" fmla="*/ 0 w 56"/>
                    <a:gd name="T17" fmla="*/ 28 h 56"/>
                    <a:gd name="T18" fmla="*/ 7 w 56"/>
                    <a:gd name="T19" fmla="*/ 36 h 56"/>
                    <a:gd name="T20" fmla="*/ 20 w 56"/>
                    <a:gd name="T21" fmla="*/ 36 h 56"/>
                    <a:gd name="T22" fmla="*/ 20 w 56"/>
                    <a:gd name="T23" fmla="*/ 49 h 56"/>
                    <a:gd name="T24" fmla="*/ 28 w 56"/>
                    <a:gd name="T25" fmla="*/ 56 h 56"/>
                    <a:gd name="T26" fmla="*/ 35 w 56"/>
                    <a:gd name="T27" fmla="*/ 49 h 56"/>
                    <a:gd name="T28" fmla="*/ 35 w 56"/>
                    <a:gd name="T29" fmla="*/ 36 h 56"/>
                    <a:gd name="T30" fmla="*/ 48 w 56"/>
                    <a:gd name="T31" fmla="*/ 36 h 56"/>
                    <a:gd name="T32" fmla="*/ 56 w 56"/>
                    <a:gd name="T33" fmla="*/ 28 h 56"/>
                    <a:gd name="T34" fmla="*/ 48 w 56"/>
                    <a:gd name="T35" fmla="*/ 2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56">
                      <a:moveTo>
                        <a:pt x="48" y="21"/>
                      </a:moveTo>
                      <a:lnTo>
                        <a:pt x="48" y="21"/>
                      </a:lnTo>
                      <a:lnTo>
                        <a:pt x="35" y="21"/>
                      </a:lnTo>
                      <a:lnTo>
                        <a:pt x="35" y="8"/>
                      </a:lnTo>
                      <a:cubicBezTo>
                        <a:pt x="35" y="4"/>
                        <a:pt x="32" y="0"/>
                        <a:pt x="28" y="0"/>
                      </a:cubicBezTo>
                      <a:cubicBezTo>
                        <a:pt x="24" y="0"/>
                        <a:pt x="20" y="4"/>
                        <a:pt x="20" y="8"/>
                      </a:cubicBezTo>
                      <a:lnTo>
                        <a:pt x="20" y="21"/>
                      </a:lnTo>
                      <a:lnTo>
                        <a:pt x="7" y="21"/>
                      </a:lnTo>
                      <a:cubicBezTo>
                        <a:pt x="3" y="21"/>
                        <a:pt x="0" y="24"/>
                        <a:pt x="0" y="28"/>
                      </a:cubicBezTo>
                      <a:cubicBezTo>
                        <a:pt x="0" y="32"/>
                        <a:pt x="3" y="36"/>
                        <a:pt x="7" y="36"/>
                      </a:cubicBezTo>
                      <a:lnTo>
                        <a:pt x="20" y="36"/>
                      </a:lnTo>
                      <a:lnTo>
                        <a:pt x="20" y="49"/>
                      </a:lnTo>
                      <a:cubicBezTo>
                        <a:pt x="20" y="53"/>
                        <a:pt x="24" y="56"/>
                        <a:pt x="28" y="56"/>
                      </a:cubicBezTo>
                      <a:cubicBezTo>
                        <a:pt x="32" y="56"/>
                        <a:pt x="35" y="53"/>
                        <a:pt x="35" y="49"/>
                      </a:cubicBezTo>
                      <a:lnTo>
                        <a:pt x="35" y="36"/>
                      </a:lnTo>
                      <a:lnTo>
                        <a:pt x="48" y="36"/>
                      </a:lnTo>
                      <a:cubicBezTo>
                        <a:pt x="52" y="36"/>
                        <a:pt x="56" y="32"/>
                        <a:pt x="56" y="28"/>
                      </a:cubicBezTo>
                      <a:cubicBezTo>
                        <a:pt x="56" y="24"/>
                        <a:pt x="52" y="21"/>
                        <a:pt x="48" y="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55"/>
                <p:cNvSpPr>
                  <a:spLocks/>
                </p:cNvSpPr>
                <p:nvPr/>
              </p:nvSpPr>
              <p:spPr bwMode="auto">
                <a:xfrm>
                  <a:off x="5353" y="2652"/>
                  <a:ext cx="9" cy="7"/>
                </a:xfrm>
                <a:custGeom>
                  <a:avLst/>
                  <a:gdLst>
                    <a:gd name="T0" fmla="*/ 9 w 14"/>
                    <a:gd name="T1" fmla="*/ 0 h 10"/>
                    <a:gd name="T2" fmla="*/ 9 w 14"/>
                    <a:gd name="T3" fmla="*/ 0 h 10"/>
                    <a:gd name="T4" fmla="*/ 5 w 14"/>
                    <a:gd name="T5" fmla="*/ 0 h 10"/>
                    <a:gd name="T6" fmla="*/ 0 w 14"/>
                    <a:gd name="T7" fmla="*/ 5 h 10"/>
                    <a:gd name="T8" fmla="*/ 5 w 14"/>
                    <a:gd name="T9" fmla="*/ 10 h 10"/>
                    <a:gd name="T10" fmla="*/ 9 w 14"/>
                    <a:gd name="T11" fmla="*/ 10 h 10"/>
                    <a:gd name="T12" fmla="*/ 14 w 14"/>
                    <a:gd name="T13" fmla="*/ 5 h 10"/>
                    <a:gd name="T14" fmla="*/ 9 w 14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lnTo>
                        <a:pt x="9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2"/>
                        <a:pt x="12" y="0"/>
                        <a:pt x="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56"/>
                <p:cNvSpPr>
                  <a:spLocks/>
                </p:cNvSpPr>
                <p:nvPr/>
              </p:nvSpPr>
              <p:spPr bwMode="auto">
                <a:xfrm>
                  <a:off x="5379" y="2652"/>
                  <a:ext cx="9" cy="7"/>
                </a:xfrm>
                <a:custGeom>
                  <a:avLst/>
                  <a:gdLst>
                    <a:gd name="T0" fmla="*/ 9 w 14"/>
                    <a:gd name="T1" fmla="*/ 0 h 10"/>
                    <a:gd name="T2" fmla="*/ 9 w 14"/>
                    <a:gd name="T3" fmla="*/ 0 h 10"/>
                    <a:gd name="T4" fmla="*/ 5 w 14"/>
                    <a:gd name="T5" fmla="*/ 0 h 10"/>
                    <a:gd name="T6" fmla="*/ 0 w 14"/>
                    <a:gd name="T7" fmla="*/ 5 h 10"/>
                    <a:gd name="T8" fmla="*/ 5 w 14"/>
                    <a:gd name="T9" fmla="*/ 10 h 10"/>
                    <a:gd name="T10" fmla="*/ 9 w 14"/>
                    <a:gd name="T11" fmla="*/ 10 h 10"/>
                    <a:gd name="T12" fmla="*/ 14 w 14"/>
                    <a:gd name="T13" fmla="*/ 5 h 10"/>
                    <a:gd name="T14" fmla="*/ 9 w 14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lnTo>
                        <a:pt x="9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2"/>
                        <a:pt x="12" y="0"/>
                        <a:pt x="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-1064988" y="3325226"/>
                <a:ext cx="375003" cy="216695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010218" y="3159240"/>
                <a:ext cx="265007" cy="25441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1" name="Group 18"/>
              <p:cNvGrpSpPr>
                <a:grpSpLocks noChangeAspect="1"/>
              </p:cNvGrpSpPr>
              <p:nvPr/>
            </p:nvGrpSpPr>
            <p:grpSpPr bwMode="auto">
              <a:xfrm>
                <a:off x="-1095216" y="3020270"/>
                <a:ext cx="439044" cy="467676"/>
                <a:chOff x="5360" y="2213"/>
                <a:chExt cx="184" cy="196"/>
              </a:xfrm>
              <a:solidFill>
                <a:srgbClr val="003DA1"/>
              </a:solidFill>
            </p:grpSpPr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5360" y="2213"/>
                  <a:ext cx="184" cy="196"/>
                </a:xfrm>
                <a:custGeom>
                  <a:avLst/>
                  <a:gdLst>
                    <a:gd name="T0" fmla="*/ 229 w 300"/>
                    <a:gd name="T1" fmla="*/ 204 h 306"/>
                    <a:gd name="T2" fmla="*/ 192 w 300"/>
                    <a:gd name="T3" fmla="*/ 170 h 306"/>
                    <a:gd name="T4" fmla="*/ 209 w 300"/>
                    <a:gd name="T5" fmla="*/ 132 h 306"/>
                    <a:gd name="T6" fmla="*/ 205 w 300"/>
                    <a:gd name="T7" fmla="*/ 69 h 306"/>
                    <a:gd name="T8" fmla="*/ 186 w 300"/>
                    <a:gd name="T9" fmla="*/ 45 h 306"/>
                    <a:gd name="T10" fmla="*/ 101 w 300"/>
                    <a:gd name="T11" fmla="*/ 85 h 306"/>
                    <a:gd name="T12" fmla="*/ 90 w 300"/>
                    <a:gd name="T13" fmla="*/ 133 h 306"/>
                    <a:gd name="T14" fmla="*/ 90 w 300"/>
                    <a:gd name="T15" fmla="*/ 135 h 306"/>
                    <a:gd name="T16" fmla="*/ 101 w 300"/>
                    <a:gd name="T17" fmla="*/ 191 h 306"/>
                    <a:gd name="T18" fmla="*/ 70 w 300"/>
                    <a:gd name="T19" fmla="*/ 91 h 306"/>
                    <a:gd name="T20" fmla="*/ 168 w 300"/>
                    <a:gd name="T21" fmla="*/ 28 h 306"/>
                    <a:gd name="T22" fmla="*/ 216 w 300"/>
                    <a:gd name="T23" fmla="*/ 37 h 306"/>
                    <a:gd name="T24" fmla="*/ 229 w 300"/>
                    <a:gd name="T25" fmla="*/ 71 h 306"/>
                    <a:gd name="T26" fmla="*/ 105 w 300"/>
                    <a:gd name="T27" fmla="*/ 132 h 306"/>
                    <a:gd name="T28" fmla="*/ 104 w 300"/>
                    <a:gd name="T29" fmla="*/ 100 h 306"/>
                    <a:gd name="T30" fmla="*/ 192 w 300"/>
                    <a:gd name="T31" fmla="*/ 77 h 306"/>
                    <a:gd name="T32" fmla="*/ 194 w 300"/>
                    <a:gd name="T33" fmla="*/ 132 h 306"/>
                    <a:gd name="T34" fmla="*/ 140 w 300"/>
                    <a:gd name="T35" fmla="*/ 177 h 306"/>
                    <a:gd name="T36" fmla="*/ 149 w 300"/>
                    <a:gd name="T37" fmla="*/ 254 h 306"/>
                    <a:gd name="T38" fmla="*/ 114 w 300"/>
                    <a:gd name="T39" fmla="*/ 199 h 306"/>
                    <a:gd name="T40" fmla="*/ 135 w 300"/>
                    <a:gd name="T41" fmla="*/ 191 h 306"/>
                    <a:gd name="T42" fmla="*/ 163 w 300"/>
                    <a:gd name="T43" fmla="*/ 190 h 306"/>
                    <a:gd name="T44" fmla="*/ 185 w 300"/>
                    <a:gd name="T45" fmla="*/ 199 h 306"/>
                    <a:gd name="T46" fmla="*/ 299 w 300"/>
                    <a:gd name="T47" fmla="*/ 296 h 306"/>
                    <a:gd name="T48" fmla="*/ 244 w 300"/>
                    <a:gd name="T49" fmla="*/ 214 h 306"/>
                    <a:gd name="T50" fmla="*/ 240 w 300"/>
                    <a:gd name="T51" fmla="*/ 48 h 306"/>
                    <a:gd name="T52" fmla="*/ 174 w 300"/>
                    <a:gd name="T53" fmla="*/ 14 h 306"/>
                    <a:gd name="T54" fmla="*/ 55 w 300"/>
                    <a:gd name="T55" fmla="*/ 91 h 306"/>
                    <a:gd name="T56" fmla="*/ 55 w 300"/>
                    <a:gd name="T57" fmla="*/ 214 h 306"/>
                    <a:gd name="T58" fmla="*/ 5 w 300"/>
                    <a:gd name="T59" fmla="*/ 305 h 306"/>
                    <a:gd name="T60" fmla="*/ 14 w 300"/>
                    <a:gd name="T61" fmla="*/ 300 h 306"/>
                    <a:gd name="T62" fmla="*/ 141 w 300"/>
                    <a:gd name="T63" fmla="*/ 268 h 306"/>
                    <a:gd name="T64" fmla="*/ 149 w 300"/>
                    <a:gd name="T65" fmla="*/ 273 h 306"/>
                    <a:gd name="T66" fmla="*/ 198 w 300"/>
                    <a:gd name="T67" fmla="*/ 206 h 306"/>
                    <a:gd name="T68" fmla="*/ 293 w 300"/>
                    <a:gd name="T69" fmla="*/ 305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0" h="306">
                      <a:moveTo>
                        <a:pt x="229" y="204"/>
                      </a:moveTo>
                      <a:lnTo>
                        <a:pt x="229" y="204"/>
                      </a:lnTo>
                      <a:cubicBezTo>
                        <a:pt x="219" y="199"/>
                        <a:pt x="209" y="194"/>
                        <a:pt x="198" y="191"/>
                      </a:cubicBezTo>
                      <a:cubicBezTo>
                        <a:pt x="192" y="183"/>
                        <a:pt x="192" y="173"/>
                        <a:pt x="192" y="170"/>
                      </a:cubicBezTo>
                      <a:cubicBezTo>
                        <a:pt x="199" y="161"/>
                        <a:pt x="206" y="150"/>
                        <a:pt x="209" y="135"/>
                      </a:cubicBezTo>
                      <a:cubicBezTo>
                        <a:pt x="209" y="134"/>
                        <a:pt x="209" y="133"/>
                        <a:pt x="209" y="132"/>
                      </a:cubicBezTo>
                      <a:lnTo>
                        <a:pt x="210" y="85"/>
                      </a:lnTo>
                      <a:cubicBezTo>
                        <a:pt x="210" y="80"/>
                        <a:pt x="208" y="74"/>
                        <a:pt x="205" y="69"/>
                      </a:cubicBezTo>
                      <a:lnTo>
                        <a:pt x="194" y="49"/>
                      </a:lnTo>
                      <a:cubicBezTo>
                        <a:pt x="192" y="46"/>
                        <a:pt x="189" y="45"/>
                        <a:pt x="186" y="45"/>
                      </a:cubicBezTo>
                      <a:cubicBezTo>
                        <a:pt x="183" y="46"/>
                        <a:pt x="181" y="48"/>
                        <a:pt x="180" y="51"/>
                      </a:cubicBezTo>
                      <a:cubicBezTo>
                        <a:pt x="172" y="83"/>
                        <a:pt x="113" y="85"/>
                        <a:pt x="101" y="85"/>
                      </a:cubicBezTo>
                      <a:cubicBezTo>
                        <a:pt x="94" y="85"/>
                        <a:pt x="89" y="90"/>
                        <a:pt x="89" y="96"/>
                      </a:cubicBezTo>
                      <a:lnTo>
                        <a:pt x="90" y="133"/>
                      </a:lnTo>
                      <a:cubicBezTo>
                        <a:pt x="90" y="133"/>
                        <a:pt x="90" y="134"/>
                        <a:pt x="90" y="134"/>
                      </a:cubicBezTo>
                      <a:cubicBezTo>
                        <a:pt x="90" y="134"/>
                        <a:pt x="90" y="135"/>
                        <a:pt x="90" y="135"/>
                      </a:cubicBezTo>
                      <a:cubicBezTo>
                        <a:pt x="90" y="136"/>
                        <a:pt x="94" y="154"/>
                        <a:pt x="107" y="170"/>
                      </a:cubicBezTo>
                      <a:cubicBezTo>
                        <a:pt x="107" y="173"/>
                        <a:pt x="107" y="182"/>
                        <a:pt x="101" y="191"/>
                      </a:cubicBezTo>
                      <a:cubicBezTo>
                        <a:pt x="90" y="194"/>
                        <a:pt x="80" y="199"/>
                        <a:pt x="70" y="204"/>
                      </a:cubicBezTo>
                      <a:lnTo>
                        <a:pt x="70" y="91"/>
                      </a:lnTo>
                      <a:cubicBezTo>
                        <a:pt x="70" y="75"/>
                        <a:pt x="74" y="60"/>
                        <a:pt x="82" y="47"/>
                      </a:cubicBezTo>
                      <a:cubicBezTo>
                        <a:pt x="109" y="8"/>
                        <a:pt x="155" y="22"/>
                        <a:pt x="168" y="28"/>
                      </a:cubicBezTo>
                      <a:cubicBezTo>
                        <a:pt x="171" y="29"/>
                        <a:pt x="175" y="29"/>
                        <a:pt x="178" y="28"/>
                      </a:cubicBezTo>
                      <a:cubicBezTo>
                        <a:pt x="194" y="24"/>
                        <a:pt x="206" y="27"/>
                        <a:pt x="216" y="37"/>
                      </a:cubicBezTo>
                      <a:cubicBezTo>
                        <a:pt x="221" y="41"/>
                        <a:pt x="224" y="46"/>
                        <a:pt x="226" y="53"/>
                      </a:cubicBezTo>
                      <a:cubicBezTo>
                        <a:pt x="228" y="58"/>
                        <a:pt x="229" y="65"/>
                        <a:pt x="229" y="71"/>
                      </a:cubicBezTo>
                      <a:lnTo>
                        <a:pt x="229" y="204"/>
                      </a:lnTo>
                      <a:close/>
                      <a:moveTo>
                        <a:pt x="105" y="132"/>
                      </a:moveTo>
                      <a:lnTo>
                        <a:pt x="105" y="132"/>
                      </a:lnTo>
                      <a:lnTo>
                        <a:pt x="104" y="100"/>
                      </a:lnTo>
                      <a:cubicBezTo>
                        <a:pt x="124" y="99"/>
                        <a:pt x="170" y="95"/>
                        <a:pt x="188" y="69"/>
                      </a:cubicBezTo>
                      <a:lnTo>
                        <a:pt x="192" y="77"/>
                      </a:lnTo>
                      <a:cubicBezTo>
                        <a:pt x="194" y="79"/>
                        <a:pt x="195" y="82"/>
                        <a:pt x="195" y="85"/>
                      </a:cubicBezTo>
                      <a:lnTo>
                        <a:pt x="194" y="132"/>
                      </a:lnTo>
                      <a:cubicBezTo>
                        <a:pt x="188" y="160"/>
                        <a:pt x="169" y="172"/>
                        <a:pt x="158" y="176"/>
                      </a:cubicBezTo>
                      <a:cubicBezTo>
                        <a:pt x="152" y="179"/>
                        <a:pt x="146" y="179"/>
                        <a:pt x="140" y="177"/>
                      </a:cubicBezTo>
                      <a:cubicBezTo>
                        <a:pt x="113" y="166"/>
                        <a:pt x="105" y="136"/>
                        <a:pt x="105" y="132"/>
                      </a:cubicBezTo>
                      <a:close/>
                      <a:moveTo>
                        <a:pt x="149" y="254"/>
                      </a:moveTo>
                      <a:lnTo>
                        <a:pt x="149" y="254"/>
                      </a:lnTo>
                      <a:lnTo>
                        <a:pt x="114" y="199"/>
                      </a:lnTo>
                      <a:cubicBezTo>
                        <a:pt x="118" y="194"/>
                        <a:pt x="120" y="188"/>
                        <a:pt x="121" y="183"/>
                      </a:cubicBezTo>
                      <a:cubicBezTo>
                        <a:pt x="125" y="186"/>
                        <a:pt x="130" y="189"/>
                        <a:pt x="135" y="191"/>
                      </a:cubicBezTo>
                      <a:cubicBezTo>
                        <a:pt x="139" y="192"/>
                        <a:pt x="144" y="193"/>
                        <a:pt x="149" y="193"/>
                      </a:cubicBezTo>
                      <a:cubicBezTo>
                        <a:pt x="154" y="193"/>
                        <a:pt x="159" y="192"/>
                        <a:pt x="163" y="190"/>
                      </a:cubicBezTo>
                      <a:cubicBezTo>
                        <a:pt x="167" y="189"/>
                        <a:pt x="173" y="186"/>
                        <a:pt x="178" y="182"/>
                      </a:cubicBezTo>
                      <a:cubicBezTo>
                        <a:pt x="179" y="188"/>
                        <a:pt x="181" y="193"/>
                        <a:pt x="185" y="199"/>
                      </a:cubicBezTo>
                      <a:lnTo>
                        <a:pt x="149" y="254"/>
                      </a:lnTo>
                      <a:close/>
                      <a:moveTo>
                        <a:pt x="299" y="296"/>
                      </a:moveTo>
                      <a:lnTo>
                        <a:pt x="299" y="296"/>
                      </a:lnTo>
                      <a:cubicBezTo>
                        <a:pt x="292" y="263"/>
                        <a:pt x="272" y="234"/>
                        <a:pt x="244" y="214"/>
                      </a:cubicBezTo>
                      <a:lnTo>
                        <a:pt x="244" y="70"/>
                      </a:lnTo>
                      <a:cubicBezTo>
                        <a:pt x="244" y="63"/>
                        <a:pt x="242" y="55"/>
                        <a:pt x="240" y="48"/>
                      </a:cubicBezTo>
                      <a:cubicBezTo>
                        <a:pt x="237" y="39"/>
                        <a:pt x="233" y="32"/>
                        <a:pt x="227" y="26"/>
                      </a:cubicBezTo>
                      <a:cubicBezTo>
                        <a:pt x="217" y="17"/>
                        <a:pt x="200" y="7"/>
                        <a:pt x="174" y="14"/>
                      </a:cubicBezTo>
                      <a:cubicBezTo>
                        <a:pt x="141" y="1"/>
                        <a:pt x="96" y="0"/>
                        <a:pt x="70" y="39"/>
                      </a:cubicBezTo>
                      <a:cubicBezTo>
                        <a:pt x="60" y="54"/>
                        <a:pt x="55" y="72"/>
                        <a:pt x="55" y="91"/>
                      </a:cubicBezTo>
                      <a:lnTo>
                        <a:pt x="55" y="212"/>
                      </a:lnTo>
                      <a:cubicBezTo>
                        <a:pt x="55" y="213"/>
                        <a:pt x="55" y="213"/>
                        <a:pt x="55" y="214"/>
                      </a:cubicBezTo>
                      <a:cubicBezTo>
                        <a:pt x="27" y="234"/>
                        <a:pt x="7" y="263"/>
                        <a:pt x="0" y="296"/>
                      </a:cubicBezTo>
                      <a:cubicBezTo>
                        <a:pt x="0" y="300"/>
                        <a:pt x="1" y="304"/>
                        <a:pt x="5" y="305"/>
                      </a:cubicBezTo>
                      <a:cubicBezTo>
                        <a:pt x="6" y="305"/>
                        <a:pt x="6" y="306"/>
                        <a:pt x="7" y="306"/>
                      </a:cubicBezTo>
                      <a:cubicBezTo>
                        <a:pt x="10" y="306"/>
                        <a:pt x="14" y="303"/>
                        <a:pt x="14" y="300"/>
                      </a:cubicBezTo>
                      <a:cubicBezTo>
                        <a:pt x="23" y="257"/>
                        <a:pt x="56" y="222"/>
                        <a:pt x="101" y="207"/>
                      </a:cubicBezTo>
                      <a:lnTo>
                        <a:pt x="141" y="268"/>
                      </a:lnTo>
                      <a:cubicBezTo>
                        <a:pt x="143" y="271"/>
                        <a:pt x="146" y="273"/>
                        <a:pt x="149" y="273"/>
                      </a:cubicBezTo>
                      <a:lnTo>
                        <a:pt x="149" y="273"/>
                      </a:lnTo>
                      <a:cubicBezTo>
                        <a:pt x="153" y="273"/>
                        <a:pt x="156" y="271"/>
                        <a:pt x="158" y="268"/>
                      </a:cubicBezTo>
                      <a:lnTo>
                        <a:pt x="198" y="206"/>
                      </a:lnTo>
                      <a:cubicBezTo>
                        <a:pt x="242" y="222"/>
                        <a:pt x="275" y="257"/>
                        <a:pt x="285" y="300"/>
                      </a:cubicBezTo>
                      <a:cubicBezTo>
                        <a:pt x="285" y="304"/>
                        <a:pt x="289" y="306"/>
                        <a:pt x="293" y="305"/>
                      </a:cubicBezTo>
                      <a:cubicBezTo>
                        <a:pt x="297" y="304"/>
                        <a:pt x="300" y="300"/>
                        <a:pt x="299" y="29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5435" y="2284"/>
                  <a:ext cx="9" cy="7"/>
                </a:xfrm>
                <a:custGeom>
                  <a:avLst/>
                  <a:gdLst>
                    <a:gd name="T0" fmla="*/ 5 w 14"/>
                    <a:gd name="T1" fmla="*/ 10 h 10"/>
                    <a:gd name="T2" fmla="*/ 5 w 14"/>
                    <a:gd name="T3" fmla="*/ 10 h 10"/>
                    <a:gd name="T4" fmla="*/ 9 w 14"/>
                    <a:gd name="T5" fmla="*/ 10 h 10"/>
                    <a:gd name="T6" fmla="*/ 14 w 14"/>
                    <a:gd name="T7" fmla="*/ 5 h 10"/>
                    <a:gd name="T8" fmla="*/ 9 w 14"/>
                    <a:gd name="T9" fmla="*/ 0 h 10"/>
                    <a:gd name="T10" fmla="*/ 5 w 14"/>
                    <a:gd name="T11" fmla="*/ 0 h 10"/>
                    <a:gd name="T12" fmla="*/ 0 w 14"/>
                    <a:gd name="T13" fmla="*/ 5 h 10"/>
                    <a:gd name="T14" fmla="*/ 5 w 14"/>
                    <a:gd name="T1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5" y="10"/>
                      </a:moveTo>
                      <a:lnTo>
                        <a:pt x="5" y="10"/>
                      </a:lnTo>
                      <a:lnTo>
                        <a:pt x="9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3"/>
                        <a:pt x="12" y="0"/>
                        <a:pt x="9" y="0"/>
                      </a:cubicBezTo>
                      <a:lnTo>
                        <a:pt x="5" y="0"/>
                      </a:ln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5459" y="2284"/>
                  <a:ext cx="8" cy="7"/>
                </a:xfrm>
                <a:custGeom>
                  <a:avLst/>
                  <a:gdLst>
                    <a:gd name="T0" fmla="*/ 5 w 14"/>
                    <a:gd name="T1" fmla="*/ 10 h 10"/>
                    <a:gd name="T2" fmla="*/ 5 w 14"/>
                    <a:gd name="T3" fmla="*/ 10 h 10"/>
                    <a:gd name="T4" fmla="*/ 10 w 14"/>
                    <a:gd name="T5" fmla="*/ 10 h 10"/>
                    <a:gd name="T6" fmla="*/ 14 w 14"/>
                    <a:gd name="T7" fmla="*/ 5 h 10"/>
                    <a:gd name="T8" fmla="*/ 10 w 14"/>
                    <a:gd name="T9" fmla="*/ 0 h 10"/>
                    <a:gd name="T10" fmla="*/ 5 w 14"/>
                    <a:gd name="T11" fmla="*/ 0 h 10"/>
                    <a:gd name="T12" fmla="*/ 0 w 14"/>
                    <a:gd name="T13" fmla="*/ 5 h 10"/>
                    <a:gd name="T14" fmla="*/ 5 w 14"/>
                    <a:gd name="T1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0">
                      <a:moveTo>
                        <a:pt x="5" y="10"/>
                      </a:moveTo>
                      <a:lnTo>
                        <a:pt x="5" y="10"/>
                      </a:lnTo>
                      <a:lnTo>
                        <a:pt x="10" y="10"/>
                      </a:lnTo>
                      <a:cubicBezTo>
                        <a:pt x="12" y="10"/>
                        <a:pt x="14" y="8"/>
                        <a:pt x="14" y="5"/>
                      </a:cubicBezTo>
                      <a:cubicBezTo>
                        <a:pt x="14" y="3"/>
                        <a:pt x="12" y="0"/>
                        <a:pt x="10" y="0"/>
                      </a:cubicBezTo>
                      <a:lnTo>
                        <a:pt x="5" y="0"/>
                      </a:lnTo>
                      <a:cubicBezTo>
                        <a:pt x="3" y="0"/>
                        <a:pt x="0" y="3"/>
                        <a:pt x="0" y="5"/>
                      </a:cubicBezTo>
                      <a:cubicBezTo>
                        <a:pt x="0" y="8"/>
                        <a:pt x="3" y="10"/>
                        <a:pt x="5" y="1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5473" y="2368"/>
                  <a:ext cx="34" cy="36"/>
                </a:xfrm>
                <a:custGeom>
                  <a:avLst/>
                  <a:gdLst>
                    <a:gd name="T0" fmla="*/ 48 w 56"/>
                    <a:gd name="T1" fmla="*/ 21 h 56"/>
                    <a:gd name="T2" fmla="*/ 48 w 56"/>
                    <a:gd name="T3" fmla="*/ 21 h 56"/>
                    <a:gd name="T4" fmla="*/ 35 w 56"/>
                    <a:gd name="T5" fmla="*/ 21 h 56"/>
                    <a:gd name="T6" fmla="*/ 35 w 56"/>
                    <a:gd name="T7" fmla="*/ 8 h 56"/>
                    <a:gd name="T8" fmla="*/ 28 w 56"/>
                    <a:gd name="T9" fmla="*/ 0 h 56"/>
                    <a:gd name="T10" fmla="*/ 20 w 56"/>
                    <a:gd name="T11" fmla="*/ 8 h 56"/>
                    <a:gd name="T12" fmla="*/ 20 w 56"/>
                    <a:gd name="T13" fmla="*/ 21 h 56"/>
                    <a:gd name="T14" fmla="*/ 7 w 56"/>
                    <a:gd name="T15" fmla="*/ 21 h 56"/>
                    <a:gd name="T16" fmla="*/ 0 w 56"/>
                    <a:gd name="T17" fmla="*/ 28 h 56"/>
                    <a:gd name="T18" fmla="*/ 7 w 56"/>
                    <a:gd name="T19" fmla="*/ 36 h 56"/>
                    <a:gd name="T20" fmla="*/ 20 w 56"/>
                    <a:gd name="T21" fmla="*/ 36 h 56"/>
                    <a:gd name="T22" fmla="*/ 20 w 56"/>
                    <a:gd name="T23" fmla="*/ 49 h 56"/>
                    <a:gd name="T24" fmla="*/ 28 w 56"/>
                    <a:gd name="T25" fmla="*/ 56 h 56"/>
                    <a:gd name="T26" fmla="*/ 35 w 56"/>
                    <a:gd name="T27" fmla="*/ 49 h 56"/>
                    <a:gd name="T28" fmla="*/ 35 w 56"/>
                    <a:gd name="T29" fmla="*/ 36 h 56"/>
                    <a:gd name="T30" fmla="*/ 48 w 56"/>
                    <a:gd name="T31" fmla="*/ 36 h 56"/>
                    <a:gd name="T32" fmla="*/ 56 w 56"/>
                    <a:gd name="T33" fmla="*/ 28 h 56"/>
                    <a:gd name="T34" fmla="*/ 48 w 56"/>
                    <a:gd name="T35" fmla="*/ 21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56">
                      <a:moveTo>
                        <a:pt x="48" y="21"/>
                      </a:moveTo>
                      <a:lnTo>
                        <a:pt x="48" y="21"/>
                      </a:lnTo>
                      <a:lnTo>
                        <a:pt x="35" y="21"/>
                      </a:lnTo>
                      <a:lnTo>
                        <a:pt x="35" y="8"/>
                      </a:lnTo>
                      <a:cubicBezTo>
                        <a:pt x="35" y="4"/>
                        <a:pt x="32" y="0"/>
                        <a:pt x="28" y="0"/>
                      </a:cubicBezTo>
                      <a:cubicBezTo>
                        <a:pt x="24" y="0"/>
                        <a:pt x="20" y="4"/>
                        <a:pt x="20" y="8"/>
                      </a:cubicBezTo>
                      <a:lnTo>
                        <a:pt x="20" y="21"/>
                      </a:lnTo>
                      <a:lnTo>
                        <a:pt x="7" y="21"/>
                      </a:lnTo>
                      <a:cubicBezTo>
                        <a:pt x="3" y="21"/>
                        <a:pt x="0" y="24"/>
                        <a:pt x="0" y="28"/>
                      </a:cubicBezTo>
                      <a:cubicBezTo>
                        <a:pt x="0" y="32"/>
                        <a:pt x="3" y="36"/>
                        <a:pt x="7" y="36"/>
                      </a:cubicBezTo>
                      <a:lnTo>
                        <a:pt x="20" y="36"/>
                      </a:lnTo>
                      <a:lnTo>
                        <a:pt x="20" y="49"/>
                      </a:lnTo>
                      <a:cubicBezTo>
                        <a:pt x="20" y="53"/>
                        <a:pt x="24" y="56"/>
                        <a:pt x="28" y="56"/>
                      </a:cubicBezTo>
                      <a:cubicBezTo>
                        <a:pt x="32" y="56"/>
                        <a:pt x="35" y="53"/>
                        <a:pt x="35" y="49"/>
                      </a:cubicBezTo>
                      <a:lnTo>
                        <a:pt x="35" y="36"/>
                      </a:lnTo>
                      <a:lnTo>
                        <a:pt x="48" y="36"/>
                      </a:lnTo>
                      <a:cubicBezTo>
                        <a:pt x="52" y="36"/>
                        <a:pt x="56" y="32"/>
                        <a:pt x="56" y="28"/>
                      </a:cubicBezTo>
                      <a:cubicBezTo>
                        <a:pt x="56" y="24"/>
                        <a:pt x="52" y="21"/>
                        <a:pt x="48" y="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5" name="Oval 14"/>
            <p:cNvSpPr/>
            <p:nvPr/>
          </p:nvSpPr>
          <p:spPr>
            <a:xfrm>
              <a:off x="-722347" y="2331636"/>
              <a:ext cx="110872" cy="10079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-732201" y="2322500"/>
              <a:ext cx="222235" cy="221747"/>
            </a:xfrm>
            <a:custGeom>
              <a:avLst/>
              <a:gdLst>
                <a:gd name="T0" fmla="*/ 125 w 251"/>
                <a:gd name="T1" fmla="*/ 147 h 268"/>
                <a:gd name="T2" fmla="*/ 125 w 251"/>
                <a:gd name="T3" fmla="*/ 147 h 268"/>
                <a:gd name="T4" fmla="*/ 137 w 251"/>
                <a:gd name="T5" fmla="*/ 149 h 268"/>
                <a:gd name="T6" fmla="*/ 155 w 251"/>
                <a:gd name="T7" fmla="*/ 172 h 268"/>
                <a:gd name="T8" fmla="*/ 171 w 251"/>
                <a:gd name="T9" fmla="*/ 251 h 268"/>
                <a:gd name="T10" fmla="*/ 174 w 251"/>
                <a:gd name="T11" fmla="*/ 253 h 268"/>
                <a:gd name="T12" fmla="*/ 177 w 251"/>
                <a:gd name="T13" fmla="*/ 252 h 268"/>
                <a:gd name="T14" fmla="*/ 197 w 251"/>
                <a:gd name="T15" fmla="*/ 156 h 268"/>
                <a:gd name="T16" fmla="*/ 201 w 251"/>
                <a:gd name="T17" fmla="*/ 136 h 268"/>
                <a:gd name="T18" fmla="*/ 222 w 251"/>
                <a:gd name="T19" fmla="*/ 104 h 268"/>
                <a:gd name="T20" fmla="*/ 222 w 251"/>
                <a:gd name="T21" fmla="*/ 104 h 268"/>
                <a:gd name="T22" fmla="*/ 233 w 251"/>
                <a:gd name="T23" fmla="*/ 61 h 268"/>
                <a:gd name="T24" fmla="*/ 188 w 251"/>
                <a:gd name="T25" fmla="*/ 15 h 268"/>
                <a:gd name="T26" fmla="*/ 179 w 251"/>
                <a:gd name="T27" fmla="*/ 14 h 268"/>
                <a:gd name="T28" fmla="*/ 136 w 251"/>
                <a:gd name="T29" fmla="*/ 34 h 268"/>
                <a:gd name="T30" fmla="*/ 125 w 251"/>
                <a:gd name="T31" fmla="*/ 39 h 268"/>
                <a:gd name="T32" fmla="*/ 115 w 251"/>
                <a:gd name="T33" fmla="*/ 34 h 268"/>
                <a:gd name="T34" fmla="*/ 72 w 251"/>
                <a:gd name="T35" fmla="*/ 14 h 268"/>
                <a:gd name="T36" fmla="*/ 62 w 251"/>
                <a:gd name="T37" fmla="*/ 15 h 268"/>
                <a:gd name="T38" fmla="*/ 17 w 251"/>
                <a:gd name="T39" fmla="*/ 61 h 268"/>
                <a:gd name="T40" fmla="*/ 28 w 251"/>
                <a:gd name="T41" fmla="*/ 104 h 268"/>
                <a:gd name="T42" fmla="*/ 29 w 251"/>
                <a:gd name="T43" fmla="*/ 104 h 268"/>
                <a:gd name="T44" fmla="*/ 50 w 251"/>
                <a:gd name="T45" fmla="*/ 136 h 268"/>
                <a:gd name="T46" fmla="*/ 54 w 251"/>
                <a:gd name="T47" fmla="*/ 156 h 268"/>
                <a:gd name="T48" fmla="*/ 74 w 251"/>
                <a:gd name="T49" fmla="*/ 252 h 268"/>
                <a:gd name="T50" fmla="*/ 77 w 251"/>
                <a:gd name="T51" fmla="*/ 253 h 268"/>
                <a:gd name="T52" fmla="*/ 80 w 251"/>
                <a:gd name="T53" fmla="*/ 251 h 268"/>
                <a:gd name="T54" fmla="*/ 95 w 251"/>
                <a:gd name="T55" fmla="*/ 173 h 268"/>
                <a:gd name="T56" fmla="*/ 117 w 251"/>
                <a:gd name="T57" fmla="*/ 148 h 268"/>
                <a:gd name="T58" fmla="*/ 125 w 251"/>
                <a:gd name="T59" fmla="*/ 147 h 268"/>
                <a:gd name="T60" fmla="*/ 174 w 251"/>
                <a:gd name="T61" fmla="*/ 268 h 268"/>
                <a:gd name="T62" fmla="*/ 174 w 251"/>
                <a:gd name="T63" fmla="*/ 268 h 268"/>
                <a:gd name="T64" fmla="*/ 174 w 251"/>
                <a:gd name="T65" fmla="*/ 268 h 268"/>
                <a:gd name="T66" fmla="*/ 156 w 251"/>
                <a:gd name="T67" fmla="*/ 254 h 268"/>
                <a:gd name="T68" fmla="*/ 141 w 251"/>
                <a:gd name="T69" fmla="*/ 175 h 268"/>
                <a:gd name="T70" fmla="*/ 132 w 251"/>
                <a:gd name="T71" fmla="*/ 163 h 268"/>
                <a:gd name="T72" fmla="*/ 125 w 251"/>
                <a:gd name="T73" fmla="*/ 162 h 268"/>
                <a:gd name="T74" fmla="*/ 121 w 251"/>
                <a:gd name="T75" fmla="*/ 163 h 268"/>
                <a:gd name="T76" fmla="*/ 110 w 251"/>
                <a:gd name="T77" fmla="*/ 175 h 268"/>
                <a:gd name="T78" fmla="*/ 95 w 251"/>
                <a:gd name="T79" fmla="*/ 253 h 268"/>
                <a:gd name="T80" fmla="*/ 77 w 251"/>
                <a:gd name="T81" fmla="*/ 268 h 268"/>
                <a:gd name="T82" fmla="*/ 64 w 251"/>
                <a:gd name="T83" fmla="*/ 264 h 268"/>
                <a:gd name="T84" fmla="*/ 38 w 251"/>
                <a:gd name="T85" fmla="*/ 204 h 268"/>
                <a:gd name="T86" fmla="*/ 39 w 251"/>
                <a:gd name="T87" fmla="*/ 153 h 268"/>
                <a:gd name="T88" fmla="*/ 37 w 251"/>
                <a:gd name="T89" fmla="*/ 144 h 268"/>
                <a:gd name="T90" fmla="*/ 16 w 251"/>
                <a:gd name="T91" fmla="*/ 113 h 268"/>
                <a:gd name="T92" fmla="*/ 2 w 251"/>
                <a:gd name="T93" fmla="*/ 58 h 268"/>
                <a:gd name="T94" fmla="*/ 60 w 251"/>
                <a:gd name="T95" fmla="*/ 1 h 268"/>
                <a:gd name="T96" fmla="*/ 72 w 251"/>
                <a:gd name="T97" fmla="*/ 0 h 268"/>
                <a:gd name="T98" fmla="*/ 125 w 251"/>
                <a:gd name="T99" fmla="*/ 24 h 268"/>
                <a:gd name="T100" fmla="*/ 179 w 251"/>
                <a:gd name="T101" fmla="*/ 0 h 268"/>
                <a:gd name="T102" fmla="*/ 191 w 251"/>
                <a:gd name="T103" fmla="*/ 1 h 268"/>
                <a:gd name="T104" fmla="*/ 248 w 251"/>
                <a:gd name="T105" fmla="*/ 58 h 268"/>
                <a:gd name="T106" fmla="*/ 234 w 251"/>
                <a:gd name="T107" fmla="*/ 113 h 268"/>
                <a:gd name="T108" fmla="*/ 214 w 251"/>
                <a:gd name="T109" fmla="*/ 144 h 268"/>
                <a:gd name="T110" fmla="*/ 212 w 251"/>
                <a:gd name="T111" fmla="*/ 153 h 268"/>
                <a:gd name="T112" fmla="*/ 214 w 251"/>
                <a:gd name="T113" fmla="*/ 204 h 268"/>
                <a:gd name="T114" fmla="*/ 187 w 251"/>
                <a:gd name="T115" fmla="*/ 264 h 268"/>
                <a:gd name="T116" fmla="*/ 174 w 251"/>
                <a:gd name="T1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268">
                  <a:moveTo>
                    <a:pt x="125" y="147"/>
                  </a:moveTo>
                  <a:lnTo>
                    <a:pt x="125" y="147"/>
                  </a:lnTo>
                  <a:cubicBezTo>
                    <a:pt x="129" y="147"/>
                    <a:pt x="134" y="148"/>
                    <a:pt x="137" y="149"/>
                  </a:cubicBezTo>
                  <a:cubicBezTo>
                    <a:pt x="147" y="153"/>
                    <a:pt x="153" y="162"/>
                    <a:pt x="155" y="172"/>
                  </a:cubicBezTo>
                  <a:lnTo>
                    <a:pt x="171" y="251"/>
                  </a:lnTo>
                  <a:cubicBezTo>
                    <a:pt x="171" y="253"/>
                    <a:pt x="173" y="253"/>
                    <a:pt x="174" y="253"/>
                  </a:cubicBezTo>
                  <a:cubicBezTo>
                    <a:pt x="175" y="253"/>
                    <a:pt x="176" y="253"/>
                    <a:pt x="177" y="252"/>
                  </a:cubicBezTo>
                  <a:cubicBezTo>
                    <a:pt x="206" y="226"/>
                    <a:pt x="200" y="172"/>
                    <a:pt x="197" y="156"/>
                  </a:cubicBezTo>
                  <a:cubicBezTo>
                    <a:pt x="196" y="149"/>
                    <a:pt x="198" y="142"/>
                    <a:pt x="201" y="136"/>
                  </a:cubicBezTo>
                  <a:lnTo>
                    <a:pt x="222" y="104"/>
                  </a:lnTo>
                  <a:cubicBezTo>
                    <a:pt x="222" y="104"/>
                    <a:pt x="222" y="104"/>
                    <a:pt x="222" y="104"/>
                  </a:cubicBezTo>
                  <a:cubicBezTo>
                    <a:pt x="232" y="91"/>
                    <a:pt x="236" y="76"/>
                    <a:pt x="233" y="61"/>
                  </a:cubicBezTo>
                  <a:cubicBezTo>
                    <a:pt x="230" y="38"/>
                    <a:pt x="211" y="19"/>
                    <a:pt x="188" y="15"/>
                  </a:cubicBezTo>
                  <a:cubicBezTo>
                    <a:pt x="185" y="14"/>
                    <a:pt x="182" y="14"/>
                    <a:pt x="179" y="14"/>
                  </a:cubicBezTo>
                  <a:cubicBezTo>
                    <a:pt x="162" y="14"/>
                    <a:pt x="147" y="21"/>
                    <a:pt x="136" y="34"/>
                  </a:cubicBezTo>
                  <a:cubicBezTo>
                    <a:pt x="133" y="37"/>
                    <a:pt x="129" y="39"/>
                    <a:pt x="125" y="39"/>
                  </a:cubicBezTo>
                  <a:cubicBezTo>
                    <a:pt x="121" y="39"/>
                    <a:pt x="117" y="37"/>
                    <a:pt x="115" y="34"/>
                  </a:cubicBezTo>
                  <a:cubicBezTo>
                    <a:pt x="104" y="21"/>
                    <a:pt x="88" y="14"/>
                    <a:pt x="72" y="14"/>
                  </a:cubicBezTo>
                  <a:cubicBezTo>
                    <a:pt x="69" y="14"/>
                    <a:pt x="66" y="14"/>
                    <a:pt x="62" y="15"/>
                  </a:cubicBezTo>
                  <a:cubicBezTo>
                    <a:pt x="39" y="19"/>
                    <a:pt x="21" y="38"/>
                    <a:pt x="17" y="61"/>
                  </a:cubicBezTo>
                  <a:cubicBezTo>
                    <a:pt x="15" y="76"/>
                    <a:pt x="19" y="91"/>
                    <a:pt x="28" y="104"/>
                  </a:cubicBezTo>
                  <a:cubicBezTo>
                    <a:pt x="28" y="104"/>
                    <a:pt x="28" y="104"/>
                    <a:pt x="29" y="104"/>
                  </a:cubicBezTo>
                  <a:lnTo>
                    <a:pt x="50" y="136"/>
                  </a:lnTo>
                  <a:cubicBezTo>
                    <a:pt x="53" y="142"/>
                    <a:pt x="55" y="149"/>
                    <a:pt x="54" y="156"/>
                  </a:cubicBezTo>
                  <a:cubicBezTo>
                    <a:pt x="51" y="172"/>
                    <a:pt x="46" y="226"/>
                    <a:pt x="74" y="252"/>
                  </a:cubicBezTo>
                  <a:cubicBezTo>
                    <a:pt x="75" y="253"/>
                    <a:pt x="76" y="253"/>
                    <a:pt x="77" y="253"/>
                  </a:cubicBezTo>
                  <a:cubicBezTo>
                    <a:pt x="78" y="253"/>
                    <a:pt x="80" y="253"/>
                    <a:pt x="80" y="251"/>
                  </a:cubicBezTo>
                  <a:lnTo>
                    <a:pt x="95" y="173"/>
                  </a:lnTo>
                  <a:cubicBezTo>
                    <a:pt x="98" y="161"/>
                    <a:pt x="106" y="151"/>
                    <a:pt x="117" y="148"/>
                  </a:cubicBezTo>
                  <a:cubicBezTo>
                    <a:pt x="120" y="147"/>
                    <a:pt x="123" y="147"/>
                    <a:pt x="125" y="147"/>
                  </a:cubicBezTo>
                  <a:close/>
                  <a:moveTo>
                    <a:pt x="174" y="268"/>
                  </a:moveTo>
                  <a:lnTo>
                    <a:pt x="174" y="268"/>
                  </a:lnTo>
                  <a:lnTo>
                    <a:pt x="174" y="268"/>
                  </a:lnTo>
                  <a:cubicBezTo>
                    <a:pt x="165" y="268"/>
                    <a:pt x="158" y="262"/>
                    <a:pt x="156" y="254"/>
                  </a:cubicBezTo>
                  <a:lnTo>
                    <a:pt x="141" y="175"/>
                  </a:lnTo>
                  <a:cubicBezTo>
                    <a:pt x="140" y="170"/>
                    <a:pt x="136" y="165"/>
                    <a:pt x="132" y="163"/>
                  </a:cubicBezTo>
                  <a:cubicBezTo>
                    <a:pt x="130" y="162"/>
                    <a:pt x="128" y="162"/>
                    <a:pt x="125" y="162"/>
                  </a:cubicBezTo>
                  <a:cubicBezTo>
                    <a:pt x="124" y="162"/>
                    <a:pt x="122" y="162"/>
                    <a:pt x="121" y="163"/>
                  </a:cubicBezTo>
                  <a:cubicBezTo>
                    <a:pt x="115" y="164"/>
                    <a:pt x="111" y="169"/>
                    <a:pt x="110" y="175"/>
                  </a:cubicBezTo>
                  <a:lnTo>
                    <a:pt x="95" y="253"/>
                  </a:lnTo>
                  <a:cubicBezTo>
                    <a:pt x="93" y="262"/>
                    <a:pt x="86" y="268"/>
                    <a:pt x="77" y="268"/>
                  </a:cubicBezTo>
                  <a:cubicBezTo>
                    <a:pt x="72" y="268"/>
                    <a:pt x="68" y="267"/>
                    <a:pt x="64" y="264"/>
                  </a:cubicBezTo>
                  <a:cubicBezTo>
                    <a:pt x="50" y="250"/>
                    <a:pt x="41" y="230"/>
                    <a:pt x="38" y="204"/>
                  </a:cubicBezTo>
                  <a:cubicBezTo>
                    <a:pt x="35" y="183"/>
                    <a:pt x="38" y="163"/>
                    <a:pt x="39" y="153"/>
                  </a:cubicBezTo>
                  <a:cubicBezTo>
                    <a:pt x="40" y="150"/>
                    <a:pt x="39" y="147"/>
                    <a:pt x="37" y="144"/>
                  </a:cubicBezTo>
                  <a:lnTo>
                    <a:pt x="16" y="113"/>
                  </a:lnTo>
                  <a:cubicBezTo>
                    <a:pt x="4" y="97"/>
                    <a:pt x="0" y="78"/>
                    <a:pt x="2" y="58"/>
                  </a:cubicBezTo>
                  <a:cubicBezTo>
                    <a:pt x="7" y="29"/>
                    <a:pt x="31" y="5"/>
                    <a:pt x="60" y="1"/>
                  </a:cubicBezTo>
                  <a:cubicBezTo>
                    <a:pt x="64" y="0"/>
                    <a:pt x="68" y="0"/>
                    <a:pt x="72" y="0"/>
                  </a:cubicBezTo>
                  <a:cubicBezTo>
                    <a:pt x="93" y="0"/>
                    <a:pt x="112" y="8"/>
                    <a:pt x="125" y="24"/>
                  </a:cubicBezTo>
                  <a:cubicBezTo>
                    <a:pt x="139" y="8"/>
                    <a:pt x="158" y="0"/>
                    <a:pt x="179" y="0"/>
                  </a:cubicBezTo>
                  <a:cubicBezTo>
                    <a:pt x="183" y="0"/>
                    <a:pt x="187" y="0"/>
                    <a:pt x="191" y="1"/>
                  </a:cubicBezTo>
                  <a:cubicBezTo>
                    <a:pt x="220" y="5"/>
                    <a:pt x="244" y="29"/>
                    <a:pt x="248" y="58"/>
                  </a:cubicBezTo>
                  <a:cubicBezTo>
                    <a:pt x="251" y="78"/>
                    <a:pt x="246" y="97"/>
                    <a:pt x="234" y="113"/>
                  </a:cubicBezTo>
                  <a:lnTo>
                    <a:pt x="214" y="144"/>
                  </a:lnTo>
                  <a:cubicBezTo>
                    <a:pt x="212" y="147"/>
                    <a:pt x="212" y="150"/>
                    <a:pt x="212" y="153"/>
                  </a:cubicBezTo>
                  <a:cubicBezTo>
                    <a:pt x="214" y="163"/>
                    <a:pt x="216" y="183"/>
                    <a:pt x="214" y="204"/>
                  </a:cubicBezTo>
                  <a:cubicBezTo>
                    <a:pt x="211" y="230"/>
                    <a:pt x="202" y="250"/>
                    <a:pt x="187" y="264"/>
                  </a:cubicBezTo>
                  <a:cubicBezTo>
                    <a:pt x="183" y="267"/>
                    <a:pt x="179" y="268"/>
                    <a:pt x="174" y="268"/>
                  </a:cubicBezTo>
                  <a:close/>
                </a:path>
              </a:pathLst>
            </a:custGeom>
            <a:solidFill>
              <a:srgbClr val="003DA1"/>
            </a:solidFill>
            <a:ln w="3175" cmpd="sng">
              <a:solidFill>
                <a:srgbClr val="003D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0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your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50" y="1143000"/>
            <a:ext cx="400685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Deductible</a:t>
            </a:r>
          </a:p>
          <a:p>
            <a:pPr marL="0" indent="0">
              <a:buNone/>
            </a:pPr>
            <a:r>
              <a:rPr lang="en-US" sz="1400" dirty="0"/>
              <a:t>For services other than preventive care, you may have to pay </a:t>
            </a:r>
            <a:r>
              <a:rPr lang="en-US" sz="1400" dirty="0" smtClean="0"/>
              <a:t>a deductible—a </a:t>
            </a:r>
            <a:r>
              <a:rPr lang="en-US" sz="1400" dirty="0"/>
              <a:t>set dollar amount—before your </a:t>
            </a:r>
            <a:r>
              <a:rPr lang="en-US" sz="1400" dirty="0" smtClean="0"/>
              <a:t>coverage kicks </a:t>
            </a:r>
            <a:r>
              <a:rPr lang="en-US" sz="1400" dirty="0"/>
              <a:t>in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Cost sharing</a:t>
            </a:r>
          </a:p>
          <a:p>
            <a:pPr marL="0" indent="0">
              <a:buNone/>
            </a:pPr>
            <a:r>
              <a:rPr lang="en-US" sz="1400" dirty="0"/>
              <a:t>Your dental plan benefits begin as soon as you meet </a:t>
            </a:r>
            <a:r>
              <a:rPr lang="en-US" sz="1400" dirty="0" smtClean="0"/>
              <a:t>the deductible</a:t>
            </a:r>
            <a:r>
              <a:rPr lang="en-US" sz="1400" dirty="0"/>
              <a:t>. After that, you and your plan will share the costs </a:t>
            </a:r>
            <a:r>
              <a:rPr lang="en-US" sz="1400" dirty="0" smtClean="0"/>
              <a:t>of the </a:t>
            </a:r>
            <a:r>
              <a:rPr lang="en-US" sz="1400" dirty="0"/>
              <a:t>services you receive. (This is known as coinsurance, </a:t>
            </a:r>
            <a:r>
              <a:rPr lang="en-US" sz="1400" dirty="0" smtClean="0"/>
              <a:t>the percentage </a:t>
            </a:r>
            <a:r>
              <a:rPr lang="en-US" sz="1400" dirty="0"/>
              <a:t>of costs you pay for covered dental care after </a:t>
            </a:r>
            <a:r>
              <a:rPr lang="en-US" sz="1400" dirty="0" smtClean="0"/>
              <a:t>you’ve paid </a:t>
            </a:r>
            <a:r>
              <a:rPr lang="en-US" sz="1400" dirty="0"/>
              <a:t>your deductible</a:t>
            </a:r>
            <a:r>
              <a:rPr lang="en-US" sz="1400" dirty="0" smtClean="0"/>
              <a:t>.)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Annual maximum</a:t>
            </a:r>
          </a:p>
          <a:p>
            <a:pPr marL="0" indent="0">
              <a:buNone/>
            </a:pPr>
            <a:r>
              <a:rPr lang="en-US" sz="1400" dirty="0"/>
              <a:t>Your plan pays for services up to a set dollar amount, called </a:t>
            </a:r>
            <a:r>
              <a:rPr lang="en-US" sz="1400" dirty="0" smtClean="0"/>
              <a:t>an annual </a:t>
            </a:r>
            <a:r>
              <a:rPr lang="en-US" sz="1400" dirty="0"/>
              <a:t>maximum. Preventive services, including routine </a:t>
            </a:r>
            <a:r>
              <a:rPr lang="en-US" sz="1400" dirty="0" smtClean="0"/>
              <a:t>dental checkups</a:t>
            </a:r>
            <a:r>
              <a:rPr lang="en-US" sz="1400" dirty="0"/>
              <a:t>, may count toward your annual maximum. If </a:t>
            </a:r>
            <a:r>
              <a:rPr lang="en-US" sz="1400" dirty="0" smtClean="0"/>
              <a:t>you reach </a:t>
            </a:r>
            <a:r>
              <a:rPr lang="en-US" sz="1400" dirty="0"/>
              <a:t>the maximum amount, you’ll need to pay the entire </a:t>
            </a:r>
            <a:r>
              <a:rPr lang="en-US" sz="1400" dirty="0" smtClean="0"/>
              <a:t>cost of </a:t>
            </a:r>
            <a:r>
              <a:rPr lang="en-US" sz="1400" dirty="0"/>
              <a:t>any additional dental care you receive that year. Find </a:t>
            </a:r>
            <a:r>
              <a:rPr lang="en-US" sz="1400" dirty="0" smtClean="0"/>
              <a:t>your annual </a:t>
            </a:r>
            <a:r>
              <a:rPr lang="en-US" sz="1400" dirty="0"/>
              <a:t>maximum on myuhc.com or call customer care.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3</a:t>
            </a:fld>
            <a:endParaRPr lang="en-US">
              <a:solidFill>
                <a:srgbClr val="8C9599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62945" y="1295400"/>
            <a:ext cx="400685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42900" indent="-152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404812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976313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Font typeface="Arial" panose="020B0604020202020204" pitchFamily="34" charset="0"/>
              <a:buChar char="»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Pre-treatment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If you’re planning to have a procedure that may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cost more than $500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ask your dentist to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send UnitedHealthcare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x-rays and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notes about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your condition. We will review the treatment to make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sure it’s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medically necessary. (The plan doesn’t cover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unnecessary procedures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.) After the review, your dentist will receive an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estimate of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what the plan will pay and what your out-of-pocket costs will be.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Out-of-network </a:t>
            </a:r>
            <a:r>
              <a:rPr lang="en-US" b="1" dirty="0">
                <a:solidFill>
                  <a:schemeClr val="accent3"/>
                </a:solidFill>
              </a:rPr>
              <a:t>services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If you use a dentist outside the network, you may need to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pay the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difference between what the plan covers and what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your dentist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charges for the services. Plus,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you may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need to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submit your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own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claims.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at a Glance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rgbClr val="8C9599"/>
                </a:solidFill>
              </a:rPr>
              <a:pPr/>
              <a:t>4</a:t>
            </a:fld>
            <a:endParaRPr lang="en-US">
              <a:solidFill>
                <a:srgbClr val="8C95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39138"/>
              </p:ext>
            </p:extLst>
          </p:nvPr>
        </p:nvGraphicFramePr>
        <p:xfrm>
          <a:off x="533400" y="1143000"/>
          <a:ext cx="8517121" cy="4735927"/>
        </p:xfrm>
        <a:graphic>
          <a:graphicData uri="http://schemas.openxmlformats.org/drawingml/2006/table">
            <a:tbl>
              <a:tblPr firstRow="1" bandRow="1"/>
              <a:tblGrid>
                <a:gridCol w="2351315"/>
                <a:gridCol w="1410788"/>
                <a:gridCol w="1776686"/>
                <a:gridCol w="1489166"/>
                <a:gridCol w="1489166"/>
              </a:tblGrid>
              <a:tr h="25203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</a:t>
                      </a:r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1 – 8X896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ctr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2 – 8X897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ctr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ctr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</a:tr>
              <a:tr h="358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Network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Network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Network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Network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 and Diagnostic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Services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Minor</a:t>
                      </a:r>
                      <a:r>
                        <a:rPr lang="en-US" sz="1400" b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Restorative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8925" marR="0" lvl="0" indent="-117475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Single Extractions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8925" marR="0" lvl="0" indent="-117475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Endodontics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288925" marR="0" lvl="0" indent="-117475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Periodontics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  <a:r>
                        <a:rPr lang="en-US" sz="1400" b="1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1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   Crown and Bridge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   Dentures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Annual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Deductible </a:t>
                      </a:r>
                    </a:p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(Individual/Family)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$50/$150 In</a:t>
                      </a:r>
                      <a:r>
                        <a:rPr lang="en-US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Out of  Network</a:t>
                      </a:r>
                    </a:p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$50/$150 In</a:t>
                      </a:r>
                      <a:r>
                        <a:rPr lang="en-US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Out of  Network</a:t>
                      </a:r>
                      <a:endParaRPr lang="en-US" sz="105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</a:tr>
              <a:tr h="426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Annual Maximum</a:t>
                      </a:r>
                    </a:p>
                  </a:txBody>
                  <a:tcPr marL="91443" marR="91443" marT="45723" marB="45723" anchor="b" horzOverflow="overflow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per person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Calendar Year: In Network</a:t>
                      </a: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$1000 per person per Calendar Year: Out of Network </a:t>
                      </a: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en-US" sz="105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$1500 per person</a:t>
                      </a:r>
                      <a:r>
                        <a:rPr lang="en-US" sz="10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Calendar Year</a:t>
                      </a:r>
                      <a:endParaRPr lang="en-US" sz="105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12" marR="9412" marT="9412" marB="0" anchor="b">
                    <a:lnL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C95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7"/>
          <p:cNvSpPr txBox="1">
            <a:spLocks/>
          </p:cNvSpPr>
          <p:nvPr/>
        </p:nvSpPr>
        <p:spPr>
          <a:xfrm>
            <a:off x="1416754" y="2527867"/>
            <a:ext cx="7275689" cy="3114040"/>
          </a:xfrm>
          <a:prstGeom prst="rect">
            <a:avLst/>
          </a:prstGeom>
        </p:spPr>
        <p:txBody>
          <a:bodyPr/>
          <a:lstStyle>
            <a:lvl1pPr marL="173736" indent="-173736" algn="l" defTabSz="457200" rtl="0" eaLnBrk="1" latinLnBrk="0" hangingPunct="1">
              <a:lnSpc>
                <a:spcPts val="135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»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 smtClean="0">
                <a:solidFill>
                  <a:srgbClr val="003DA1"/>
                </a:solidFill>
              </a:rPr>
              <a:t>Members can </a:t>
            </a:r>
            <a:r>
              <a:rPr lang="en-US" sz="1200" b="1" dirty="0">
                <a:solidFill>
                  <a:srgbClr val="003DA1"/>
                </a:solidFill>
              </a:rPr>
              <a:t>get a </a:t>
            </a:r>
            <a:r>
              <a:rPr lang="en-US" sz="1200" b="1" dirty="0" smtClean="0">
                <a:solidFill>
                  <a:srgbClr val="003DA1"/>
                </a:solidFill>
              </a:rPr>
              <a:t>confident smile </a:t>
            </a:r>
            <a:r>
              <a:rPr lang="en-US" sz="1200" b="1" dirty="0">
                <a:solidFill>
                  <a:srgbClr val="003DA1"/>
                </a:solidFill>
              </a:rPr>
              <a:t>at a lower cost</a:t>
            </a:r>
            <a:r>
              <a:rPr lang="en-US" sz="1200" b="1" dirty="0" smtClean="0">
                <a:solidFill>
                  <a:srgbClr val="003DA1"/>
                </a:solidFill>
              </a:rPr>
              <a:t>.</a:t>
            </a:r>
            <a:r>
              <a:rPr lang="en-US" b="1" dirty="0" smtClean="0">
                <a:solidFill>
                  <a:srgbClr val="444444"/>
                </a:solidFill>
              </a:rPr>
              <a:t/>
            </a:r>
            <a:br>
              <a:rPr lang="en-US" b="1" dirty="0" smtClean="0">
                <a:solidFill>
                  <a:srgbClr val="444444"/>
                </a:solidFill>
              </a:rPr>
            </a:br>
            <a:r>
              <a:rPr lang="en-US" b="1" dirty="0" smtClean="0">
                <a:solidFill>
                  <a:srgbClr val="444444"/>
                </a:solidFill>
              </a:rPr>
              <a:t/>
            </a:r>
            <a:br>
              <a:rPr lang="en-US" b="1" dirty="0" smtClean="0">
                <a:solidFill>
                  <a:srgbClr val="444444"/>
                </a:solidFill>
              </a:rPr>
            </a:br>
            <a:r>
              <a:rPr lang="en-US" dirty="0" smtClean="0">
                <a:solidFill>
                  <a:srgbClr val="444444"/>
                </a:solidFill>
              </a:rPr>
              <a:t>SmileDirectClub </a:t>
            </a:r>
            <a:r>
              <a:rPr lang="en-US" dirty="0">
                <a:solidFill>
                  <a:srgbClr val="444444"/>
                </a:solidFill>
              </a:rPr>
              <a:t>helps </a:t>
            </a:r>
            <a:r>
              <a:rPr lang="en-US" dirty="0" smtClean="0">
                <a:solidFill>
                  <a:srgbClr val="444444"/>
                </a:solidFill>
              </a:rPr>
              <a:t>members </a:t>
            </a:r>
            <a:r>
              <a:rPr lang="en-US" dirty="0">
                <a:solidFill>
                  <a:srgbClr val="444444"/>
                </a:solidFill>
              </a:rPr>
              <a:t>straighten teeth with </a:t>
            </a:r>
            <a:r>
              <a:rPr lang="en-US" dirty="0" smtClean="0">
                <a:solidFill>
                  <a:srgbClr val="444444"/>
                </a:solidFill>
              </a:rPr>
              <a:t>clear aligners </a:t>
            </a:r>
            <a:br>
              <a:rPr lang="en-US" dirty="0" smtClean="0">
                <a:solidFill>
                  <a:srgbClr val="444444"/>
                </a:solidFill>
              </a:rPr>
            </a:br>
            <a:r>
              <a:rPr lang="en-US" dirty="0" smtClean="0">
                <a:solidFill>
                  <a:srgbClr val="444444"/>
                </a:solidFill>
              </a:rPr>
              <a:t>sent </a:t>
            </a:r>
            <a:r>
              <a:rPr lang="en-US" dirty="0">
                <a:solidFill>
                  <a:srgbClr val="444444"/>
                </a:solidFill>
              </a:rPr>
              <a:t>right to their door — in most cases, for less than $</a:t>
            </a:r>
            <a:r>
              <a:rPr lang="en-US" dirty="0" smtClean="0">
                <a:solidFill>
                  <a:srgbClr val="444444"/>
                </a:solidFill>
              </a:rPr>
              <a:t>1,000</a:t>
            </a:r>
            <a:r>
              <a:rPr lang="en-US" baseline="30000" dirty="0">
                <a:solidFill>
                  <a:srgbClr val="444444"/>
                </a:solidFill>
              </a:rPr>
              <a:t>2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>
                <a:solidFill>
                  <a:srgbClr val="444444"/>
                </a:solidFill>
              </a:rPr>
              <a:t>— with </a:t>
            </a:r>
            <a:r>
              <a:rPr lang="en-US" dirty="0" smtClean="0">
                <a:solidFill>
                  <a:srgbClr val="444444"/>
                </a:solidFill>
              </a:rPr>
              <a:t>the </a:t>
            </a:r>
            <a:br>
              <a:rPr lang="en-US" dirty="0" smtClean="0">
                <a:solidFill>
                  <a:srgbClr val="444444"/>
                </a:solidFill>
              </a:rPr>
            </a:br>
            <a:r>
              <a:rPr lang="en-US" dirty="0" smtClean="0">
                <a:solidFill>
                  <a:srgbClr val="444444"/>
                </a:solidFill>
              </a:rPr>
              <a:t>help </a:t>
            </a:r>
            <a:r>
              <a:rPr lang="en-US" dirty="0">
                <a:solidFill>
                  <a:srgbClr val="444444"/>
                </a:solidFill>
              </a:rPr>
              <a:t>of their dental plan’s orthodontic benefit</a:t>
            </a:r>
            <a:r>
              <a:rPr lang="en-US" dirty="0" smtClean="0">
                <a:solidFill>
                  <a:srgbClr val="444444"/>
                </a:solidFill>
              </a:rPr>
              <a:t>.</a:t>
            </a: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444444"/>
                </a:solidFill>
              </a:rPr>
              <a:t>As part of this exclusive benefit, </a:t>
            </a:r>
            <a:r>
              <a:rPr lang="en-US" b="1" dirty="0" smtClean="0">
                <a:solidFill>
                  <a:srgbClr val="444444"/>
                </a:solidFill>
              </a:rPr>
              <a:t>members can </a:t>
            </a:r>
            <a:r>
              <a:rPr lang="en-US" b="1" dirty="0">
                <a:solidFill>
                  <a:srgbClr val="444444"/>
                </a:solidFill>
              </a:rPr>
              <a:t>look forward to: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41189" y="3002398"/>
            <a:ext cx="0" cy="2749293"/>
          </a:xfrm>
          <a:prstGeom prst="line">
            <a:avLst/>
          </a:prstGeom>
          <a:ln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5"/>
          <p:cNvSpPr txBox="1">
            <a:spLocks/>
          </p:cNvSpPr>
          <p:nvPr/>
        </p:nvSpPr>
        <p:spPr>
          <a:xfrm>
            <a:off x="1416756" y="1634064"/>
            <a:ext cx="6917266" cy="8974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i="0" kern="12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DA1"/>
                </a:solidFill>
              </a:rPr>
              <a:t>SmileDirectClub is now covered </a:t>
            </a:r>
            <a:r>
              <a:rPr lang="en-US" dirty="0" smtClean="0">
                <a:solidFill>
                  <a:srgbClr val="00A8F7"/>
                </a:solidFill>
              </a:rPr>
              <a:t>by UnitedHealthcare </a:t>
            </a:r>
            <a:r>
              <a:rPr lang="en-US" dirty="0">
                <a:solidFill>
                  <a:srgbClr val="00A8F7"/>
                </a:solidFill>
              </a:rPr>
              <a:t>dental </a:t>
            </a:r>
            <a:r>
              <a:rPr lang="en-US" dirty="0" smtClean="0">
                <a:solidFill>
                  <a:srgbClr val="00A8F7"/>
                </a:solidFill>
              </a:rPr>
              <a:t>plans.</a:t>
            </a:r>
            <a:endParaRPr lang="en-US" baseline="30000" dirty="0">
              <a:solidFill>
                <a:srgbClr val="00A8F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5829" y="6114553"/>
            <a:ext cx="7348703" cy="630942"/>
          </a:xfrm>
          <a:prstGeom prst="rect">
            <a:avLst/>
          </a:prstGeom>
        </p:spPr>
        <p:txBody>
          <a:bodyPr wrap="square" lIns="91440" anchor="b">
            <a:spAutoFit/>
          </a:bodyPr>
          <a:lstStyle/>
          <a:p>
            <a:pPr defTabSz="457200"/>
            <a:r>
              <a:rPr lang="en-US" sz="750" baseline="30000" dirty="0" smtClean="0">
                <a:solidFill>
                  <a:srgbClr val="444444"/>
                </a:solidFill>
                <a:ea typeface="ＭＳ Ｐゴシック"/>
                <a:cs typeface="ＭＳ Ｐゴシック"/>
              </a:rPr>
              <a:t>1 </a:t>
            </a:r>
            <a:r>
              <a:rPr lang="en-US" sz="750" dirty="0">
                <a:solidFill>
                  <a:srgbClr val="444444"/>
                </a:solidFill>
                <a:ea typeface="ＭＳ Ｐゴシック"/>
                <a:cs typeface="ＭＳ Ｐゴシック"/>
              </a:rPr>
              <a:t>SmileDirectClub is available to members enrolled in a UnitedHealthcare Dental Preferred Provider Organization (PPO</a:t>
            </a:r>
            <a:r>
              <a:rPr lang="en-US" sz="750" dirty="0" smtClean="0">
                <a:solidFill>
                  <a:srgbClr val="444444"/>
                </a:solidFill>
                <a:ea typeface="ＭＳ Ｐゴシック"/>
                <a:cs typeface="ＭＳ Ｐゴシック"/>
              </a:rPr>
              <a:t>) </a:t>
            </a:r>
            <a:r>
              <a:rPr lang="en-US" sz="750" dirty="0">
                <a:solidFill>
                  <a:srgbClr val="444444"/>
                </a:solidFill>
                <a:ea typeface="ＭＳ Ｐゴシック"/>
                <a:cs typeface="ＭＳ Ｐゴシック"/>
              </a:rPr>
              <a:t>plan that includes orthodontic coverage. </a:t>
            </a:r>
            <a:r>
              <a:rPr lang="en-US" sz="750" b="1" dirty="0">
                <a:solidFill>
                  <a:srgbClr val="444444"/>
                </a:solidFill>
                <a:ea typeface="ＭＳ Ｐゴシック"/>
                <a:cs typeface="ＭＳ Ｐゴシック"/>
              </a:rPr>
              <a:t>Not all individuals are suitable candidates for </a:t>
            </a:r>
            <a:r>
              <a:rPr lang="en-US" sz="750" b="1" dirty="0" smtClean="0">
                <a:solidFill>
                  <a:srgbClr val="444444"/>
                </a:solidFill>
                <a:ea typeface="ＭＳ Ｐゴシック"/>
                <a:cs typeface="ＭＳ Ｐゴシック"/>
              </a:rPr>
              <a:t>clear aligners</a:t>
            </a:r>
            <a:r>
              <a:rPr lang="en-US" sz="750" b="1" dirty="0">
                <a:solidFill>
                  <a:srgbClr val="444444"/>
                </a:solidFill>
                <a:ea typeface="ＭＳ Ｐゴシック"/>
                <a:cs typeface="ＭＳ Ｐゴシック"/>
              </a:rPr>
              <a:t>. These services are intended for certain individuals who have mild or moderate orthodontic needs.</a:t>
            </a:r>
            <a:r>
              <a:rPr lang="en-US" sz="750" dirty="0">
                <a:solidFill>
                  <a:srgbClr val="444444"/>
                </a:solidFill>
                <a:ea typeface="ＭＳ Ｐゴシック"/>
                <a:cs typeface="ＭＳ Ｐゴシック"/>
              </a:rPr>
              <a:t> </a:t>
            </a:r>
          </a:p>
          <a:p>
            <a:pPr defTabSz="457200"/>
            <a:r>
              <a:rPr lang="en-US" sz="750" baseline="30000" dirty="0">
                <a:solidFill>
                  <a:srgbClr val="444444"/>
                </a:solidFill>
                <a:ea typeface="ＭＳ Ｐゴシック"/>
                <a:cs typeface="ＭＳ Ｐゴシック"/>
              </a:rPr>
              <a:t>2 </a:t>
            </a:r>
            <a:r>
              <a:rPr lang="en-US" sz="750" dirty="0">
                <a:solidFill>
                  <a:srgbClr val="444444"/>
                </a:solidFill>
                <a:ea typeface="ＭＳ Ｐゴシック"/>
                <a:cs typeface="ＭＳ Ｐゴシック"/>
              </a:rPr>
              <a:t>Cost of less than $1,000 is based on a UnitedHealthcare national dental plan design for employee-only coverage with a 50 percent orthodontic benefit. </a:t>
            </a:r>
            <a:endParaRPr lang="en-US" sz="750" baseline="30000" dirty="0" smtClean="0">
              <a:solidFill>
                <a:srgbClr val="444444"/>
              </a:solidFill>
              <a:ea typeface="ＭＳ Ｐゴシック"/>
              <a:cs typeface="ＭＳ Ｐゴシック"/>
            </a:endParaRPr>
          </a:p>
          <a:p>
            <a:pPr defTabSz="457200">
              <a:defRPr/>
            </a:pPr>
            <a:r>
              <a:rPr lang="en-US" sz="750" baseline="30000" dirty="0" smtClean="0">
                <a:solidFill>
                  <a:srgbClr val="444444"/>
                </a:solidFill>
                <a:cs typeface="Arial"/>
              </a:rPr>
              <a:t>3</a:t>
            </a:r>
            <a:r>
              <a:rPr lang="en-US" sz="750" dirty="0" smtClean="0">
                <a:solidFill>
                  <a:srgbClr val="444444"/>
                </a:solidFill>
                <a:cs typeface="Arial"/>
              </a:rPr>
              <a:t> SmileDirectClub </a:t>
            </a:r>
            <a:r>
              <a:rPr lang="en-US" sz="750" dirty="0">
                <a:solidFill>
                  <a:srgbClr val="444444"/>
                </a:solidFill>
                <a:cs typeface="Arial"/>
              </a:rPr>
              <a:t>treatment plan average results, 2018.</a:t>
            </a:r>
          </a:p>
          <a:p>
            <a:pPr defTabSz="457200"/>
            <a:endParaRPr lang="en-US" sz="750" baseline="30000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58041" y="4480189"/>
            <a:ext cx="242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200" b="1" baseline="30000" dirty="0">
                <a:solidFill>
                  <a:srgbClr val="FFFFFF"/>
                </a:solidFill>
                <a:ea typeface="Times New Roman"/>
                <a:cs typeface="Arial"/>
              </a:rPr>
              <a:t>2</a:t>
            </a:r>
            <a:endParaRPr lang="en-US" sz="1200" b="1" dirty="0">
              <a:solidFill>
                <a:srgbClr val="FFFFFF"/>
              </a:solidFill>
              <a:ea typeface="Times New Roman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59957" y="3002398"/>
            <a:ext cx="2160369" cy="2564456"/>
            <a:chOff x="6757852" y="3653840"/>
            <a:chExt cx="2160369" cy="2564456"/>
          </a:xfrm>
        </p:grpSpPr>
        <p:sp>
          <p:nvSpPr>
            <p:cNvPr id="44" name="Rectangle 43"/>
            <p:cNvSpPr/>
            <p:nvPr/>
          </p:nvSpPr>
          <p:spPr>
            <a:xfrm>
              <a:off x="6849532" y="3653840"/>
              <a:ext cx="2068689" cy="247337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ts val="600"/>
                </a:spcAft>
                <a:buClr>
                  <a:srgbClr val="FFFFFF"/>
                </a:buClr>
                <a:buFont typeface="Arial" charset="0"/>
                <a:buNone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0" name="Content Placeholder 17"/>
            <p:cNvSpPr txBox="1">
              <a:spLocks/>
            </p:cNvSpPr>
            <p:nvPr/>
          </p:nvSpPr>
          <p:spPr>
            <a:xfrm>
              <a:off x="6953288" y="4442411"/>
              <a:ext cx="1898533" cy="1775885"/>
            </a:xfrm>
            <a:prstGeom prst="rect">
              <a:avLst/>
            </a:prstGeom>
          </p:spPr>
          <p:txBody>
            <a:bodyPr/>
            <a:lstStyle>
              <a:lvl1pPr marL="173736" indent="-173736" algn="l" defTabSz="457200" rtl="0" eaLnBrk="1" latinLnBrk="0" hangingPunct="1">
                <a:lnSpc>
                  <a:spcPts val="1350"/>
                </a:lnSpc>
                <a:spcBef>
                  <a:spcPts val="600"/>
                </a:spcBef>
                <a:buClrTx/>
                <a:buFont typeface="Arial"/>
                <a:buChar char="•"/>
                <a:defRPr sz="105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Arial"/>
                <a:buChar char="–"/>
                <a:defRPr sz="105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Arial"/>
                <a:buChar char="•"/>
                <a:defRPr sz="105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Arial"/>
                <a:buChar char="–"/>
                <a:defRPr sz="105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lnSpc>
                  <a:spcPct val="90000"/>
                </a:lnSpc>
                <a:spcBef>
                  <a:spcPts val="600"/>
                </a:spcBef>
                <a:buClrTx/>
                <a:buFont typeface="Arial"/>
                <a:buChar char="»"/>
                <a:defRPr sz="105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/>
                <a:buNone/>
              </a:pPr>
              <a:r>
                <a:rPr lang="en-US" sz="1200" b="1" dirty="0">
                  <a:solidFill>
                    <a:srgbClr val="003DA1"/>
                  </a:solidFill>
                </a:rPr>
                <a:t>UnitedHealthcare is among the first to cover </a:t>
              </a:r>
              <a:r>
                <a:rPr lang="en-US" sz="1200" b="1" dirty="0" smtClean="0">
                  <a:solidFill>
                    <a:srgbClr val="003DA1"/>
                  </a:solidFill>
                </a:rPr>
                <a:t>SmileDirectClub in the network. </a:t>
              </a:r>
              <a:r>
                <a:rPr lang="en-US" sz="1200" b="1" dirty="0">
                  <a:solidFill>
                    <a:srgbClr val="003DA1"/>
                  </a:solidFill>
                </a:rPr>
                <a:t/>
              </a:r>
              <a:br>
                <a:rPr lang="en-US" sz="1200" b="1" dirty="0">
                  <a:solidFill>
                    <a:srgbClr val="003DA1"/>
                  </a:solidFill>
                </a:rPr>
              </a:br>
              <a:r>
                <a:rPr lang="en-US" sz="1200" b="1" dirty="0">
                  <a:solidFill>
                    <a:srgbClr val="003DA1"/>
                  </a:solidFill>
                </a:rPr>
                <a:t/>
              </a:r>
              <a:br>
                <a:rPr lang="en-US" sz="1200" b="1" dirty="0">
                  <a:solidFill>
                    <a:srgbClr val="003DA1"/>
                  </a:solidFill>
                </a:rPr>
              </a:br>
              <a:r>
                <a:rPr lang="en-US" dirty="0">
                  <a:solidFill>
                    <a:srgbClr val="444444"/>
                  </a:solidFill>
                </a:rPr>
                <a:t>SmileDirectClub is a leader in doctor-directed, at-home teeth straightening with </a:t>
              </a:r>
              <a:r>
                <a:rPr lang="en-US" dirty="0" smtClean="0">
                  <a:solidFill>
                    <a:srgbClr val="444444"/>
                  </a:solidFill>
                </a:rPr>
                <a:t>clear aligners</a:t>
              </a:r>
              <a:r>
                <a:rPr lang="en-US" dirty="0">
                  <a:solidFill>
                    <a:srgbClr val="444444"/>
                  </a:solidFill>
                </a:rPr>
                <a:t>.</a:t>
              </a:r>
              <a:endParaRPr lang="en-US" b="1" dirty="0">
                <a:solidFill>
                  <a:srgbClr val="003DA1"/>
                </a:solidFill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2700000">
              <a:off x="6757852" y="4819021"/>
              <a:ext cx="286774" cy="286774"/>
            </a:xfrm>
            <a:prstGeom prst="rtTriangle">
              <a:avLst/>
            </a:prstGeom>
            <a:solidFill>
              <a:schemeClr val="tx2"/>
            </a:solidFill>
          </p:spPr>
          <p:txBody>
            <a:bodyPr lIns="0" tIns="0" rIns="0" bIns="0" rtlCol="0" anchor="ctr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ts val="600"/>
                </a:spcAft>
                <a:buClr>
                  <a:srgbClr val="FFFFFF"/>
                </a:buClr>
                <a:buFont typeface="Arial" charset="0"/>
                <a:buNone/>
              </a:pPr>
              <a:endParaRPr lang="en-US" dirty="0">
                <a:solidFill>
                  <a:srgbClr val="00B0F0"/>
                </a:solidFill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A2A8E048-ADE4-D946-8AC2-4B83B773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57" y="3161969"/>
            <a:ext cx="737892" cy="581702"/>
          </a:xfrm>
          <a:prstGeom prst="rect">
            <a:avLst/>
          </a:prstGeom>
        </p:spPr>
      </p:pic>
      <p:sp>
        <p:nvSpPr>
          <p:cNvPr id="15" name="Content Placeholder 17"/>
          <p:cNvSpPr txBox="1">
            <a:spLocks/>
          </p:cNvSpPr>
          <p:nvPr/>
        </p:nvSpPr>
        <p:spPr>
          <a:xfrm>
            <a:off x="1522769" y="3797053"/>
            <a:ext cx="3557411" cy="1437042"/>
          </a:xfrm>
          <a:prstGeom prst="rect">
            <a:avLst/>
          </a:prstGeom>
        </p:spPr>
        <p:txBody>
          <a:bodyPr/>
          <a:lstStyle>
            <a:lvl1pPr marL="173736" indent="-173736" algn="l" defTabSz="457200" rtl="0" eaLnBrk="1" latinLnBrk="0" hangingPunct="1">
              <a:lnSpc>
                <a:spcPts val="135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»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44444"/>
                </a:solidFill>
              </a:rPr>
              <a:t>A </a:t>
            </a:r>
            <a:r>
              <a:rPr lang="en-US" dirty="0">
                <a:solidFill>
                  <a:srgbClr val="444444"/>
                </a:solidFill>
              </a:rPr>
              <a:t>free 3D digital </a:t>
            </a:r>
            <a:r>
              <a:rPr lang="en-US" dirty="0" smtClean="0">
                <a:solidFill>
                  <a:srgbClr val="444444"/>
                </a:solidFill>
              </a:rPr>
              <a:t>image at </a:t>
            </a:r>
            <a:r>
              <a:rPr lang="en-US" dirty="0">
                <a:solidFill>
                  <a:srgbClr val="444444"/>
                </a:solidFill>
              </a:rPr>
              <a:t>one of </a:t>
            </a:r>
            <a:r>
              <a:rPr lang="en-US" dirty="0" smtClean="0">
                <a:solidFill>
                  <a:srgbClr val="444444"/>
                </a:solidFill>
              </a:rPr>
              <a:t>235 </a:t>
            </a:r>
            <a:r>
              <a:rPr lang="en-US" dirty="0">
                <a:solidFill>
                  <a:srgbClr val="444444"/>
                </a:solidFill>
              </a:rPr>
              <a:t>SmileShops </a:t>
            </a:r>
            <a:br>
              <a:rPr lang="en-US" dirty="0">
                <a:solidFill>
                  <a:srgbClr val="444444"/>
                </a:solidFill>
              </a:rPr>
            </a:br>
            <a:r>
              <a:rPr lang="en-US" dirty="0">
                <a:solidFill>
                  <a:srgbClr val="444444"/>
                </a:solidFill>
              </a:rPr>
              <a:t>or an at-home impression kit ($0 cost with rebate).</a:t>
            </a:r>
          </a:p>
          <a:p>
            <a:r>
              <a:rPr lang="en-US" dirty="0">
                <a:solidFill>
                  <a:srgbClr val="444444"/>
                </a:solidFill>
              </a:rPr>
              <a:t>A free retainer following completion of their smile journey ($0 cost with </a:t>
            </a:r>
            <a:r>
              <a:rPr lang="en-US" dirty="0" smtClean="0">
                <a:solidFill>
                  <a:srgbClr val="444444"/>
                </a:solidFill>
              </a:rPr>
              <a:t>subscription).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b="1" dirty="0">
                <a:solidFill>
                  <a:srgbClr val="444444"/>
                </a:solidFill>
              </a:rPr>
              <a:t>bright on</a:t>
            </a:r>
            <a:r>
              <a:rPr lang="en-US" b="1" baseline="30000" dirty="0">
                <a:solidFill>
                  <a:srgbClr val="444444"/>
                </a:solidFill>
              </a:rPr>
              <a:t>™</a:t>
            </a:r>
            <a:r>
              <a:rPr lang="en-US" b="1" dirty="0">
                <a:solidFill>
                  <a:srgbClr val="444444"/>
                </a:solidFill>
              </a:rPr>
              <a:t> </a:t>
            </a:r>
            <a:r>
              <a:rPr lang="en-US" dirty="0">
                <a:solidFill>
                  <a:srgbClr val="444444"/>
                </a:solidFill>
              </a:rPr>
              <a:t>premium teeth whitening ($0 cost).</a:t>
            </a:r>
          </a:p>
          <a:p>
            <a:r>
              <a:rPr lang="en-US" dirty="0">
                <a:solidFill>
                  <a:srgbClr val="444444"/>
                </a:solidFill>
              </a:rPr>
              <a:t>A smile they’ll love in about 6 months on </a:t>
            </a:r>
            <a:r>
              <a:rPr lang="en-US" dirty="0" smtClean="0">
                <a:solidFill>
                  <a:srgbClr val="444444"/>
                </a:solidFill>
              </a:rPr>
              <a:t>average.</a:t>
            </a:r>
            <a:r>
              <a:rPr lang="en-US" baseline="30000" dirty="0">
                <a:solidFill>
                  <a:srgbClr val="444444"/>
                </a:solidFill>
              </a:rPr>
              <a:t>3</a:t>
            </a:r>
            <a:endParaRPr lang="en-US" sz="1200" b="1" dirty="0">
              <a:solidFill>
                <a:srgbClr val="003DA1"/>
              </a:solidFill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5265513" y="691619"/>
            <a:ext cx="3651455" cy="553799"/>
          </a:xfrm>
          <a:prstGeom prst="rect">
            <a:avLst/>
          </a:prstGeom>
        </p:spPr>
        <p:txBody>
          <a:bodyPr anchor="ctr"/>
          <a:lstStyle>
            <a:lvl1pPr marL="173736" indent="-173736" algn="l" defTabSz="457200" rtl="0" eaLnBrk="1" latinLnBrk="0" hangingPunct="1">
              <a:lnSpc>
                <a:spcPts val="135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»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Clr>
                <a:srgbClr val="444444"/>
              </a:buClr>
              <a:buFont typeface="Arial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UnitedHealthcare </a:t>
            </a:r>
            <a:r>
              <a:rPr lang="en-US" sz="1600" b="1" dirty="0">
                <a:solidFill>
                  <a:srgbClr val="FFFFFF"/>
                </a:solidFill>
              </a:rPr>
              <a:t>Dental</a:t>
            </a:r>
          </a:p>
        </p:txBody>
      </p:sp>
    </p:spTree>
    <p:extLst>
      <p:ext uri="{BB962C8B-B14F-4D97-AF65-F5344CB8AC3E}">
        <p14:creationId xmlns:p14="http://schemas.microsoft.com/office/powerpoint/2010/main" val="39118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01095" y="5234453"/>
            <a:ext cx="3216048" cy="115033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Font typeface="Arial" charset="0"/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1416756" y="1634064"/>
            <a:ext cx="6917266" cy="8974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i="0" kern="12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3DA1"/>
                </a:solidFill>
              </a:rPr>
              <a:t>Here’s how much </a:t>
            </a:r>
            <a:r>
              <a:rPr lang="en-US" dirty="0" smtClean="0">
                <a:solidFill>
                  <a:srgbClr val="00A8F7"/>
                </a:solidFill>
              </a:rPr>
              <a:t>members might save.</a:t>
            </a:r>
            <a:r>
              <a:rPr lang="en-US" dirty="0">
                <a:solidFill>
                  <a:srgbClr val="00A8F7"/>
                </a:solidFill>
              </a:rPr>
              <a:t/>
            </a:r>
            <a:br>
              <a:rPr lang="en-US" dirty="0">
                <a:solidFill>
                  <a:srgbClr val="00A8F7"/>
                </a:solidFill>
              </a:rPr>
            </a:br>
            <a:r>
              <a:rPr lang="en-US" dirty="0">
                <a:solidFill>
                  <a:srgbClr val="003DA1"/>
                </a:solidFill>
              </a:rPr>
              <a:t/>
            </a:r>
            <a:br>
              <a:rPr lang="en-US" dirty="0">
                <a:solidFill>
                  <a:srgbClr val="003DA1"/>
                </a:solidFill>
              </a:rPr>
            </a:br>
            <a:endParaRPr lang="en-US" dirty="0">
              <a:solidFill>
                <a:srgbClr val="003DA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756" y="6467293"/>
            <a:ext cx="473559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750" baseline="30000" dirty="0">
                <a:solidFill>
                  <a:srgbClr val="444444"/>
                </a:solidFill>
                <a:ea typeface="ＭＳ Ｐゴシック"/>
                <a:cs typeface="ＭＳ Ｐゴシック"/>
              </a:rPr>
              <a:t>*</a:t>
            </a:r>
            <a:r>
              <a:rPr lang="en-US" sz="750" baseline="30000" dirty="0" smtClean="0">
                <a:solidFill>
                  <a:srgbClr val="444444"/>
                </a:solidFill>
                <a:ea typeface="ＭＳ Ｐゴシック"/>
                <a:cs typeface="ＭＳ Ｐゴシック"/>
              </a:rPr>
              <a:t> </a:t>
            </a:r>
            <a:r>
              <a:rPr lang="en-US" sz="750" dirty="0" smtClean="0">
                <a:solidFill>
                  <a:srgbClr val="444444"/>
                </a:solidFill>
                <a:ea typeface="ＭＳ Ｐゴシック"/>
                <a:cs typeface="ＭＳ Ｐゴシック"/>
              </a:rPr>
              <a:t>For illustrative purposes. Savings may differ based on your plan’s orthodontic coverage and your location. </a:t>
            </a:r>
            <a:endParaRPr lang="en-US" sz="750" dirty="0">
              <a:solidFill>
                <a:srgbClr val="444444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9683" y="5301790"/>
            <a:ext cx="2471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3DA1"/>
                </a:solidFill>
              </a:rPr>
              <a:t>A straighter, brighter smile can help bring your employees a lifetime of confidence. It also gives them more reason to enjoy your benefits package.</a:t>
            </a:r>
          </a:p>
        </p:txBody>
      </p:sp>
      <p:grpSp>
        <p:nvGrpSpPr>
          <p:cNvPr id="14" name="Group 15"/>
          <p:cNvGrpSpPr>
            <a:grpSpLocks noChangeAspect="1"/>
          </p:cNvGrpSpPr>
          <p:nvPr/>
        </p:nvGrpSpPr>
        <p:grpSpPr bwMode="auto">
          <a:xfrm>
            <a:off x="5690835" y="5467711"/>
            <a:ext cx="447964" cy="406445"/>
            <a:chOff x="4964" y="1833"/>
            <a:chExt cx="410" cy="372"/>
          </a:xfrm>
          <a:solidFill>
            <a:schemeClr val="accent6"/>
          </a:solidFill>
        </p:grpSpPr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4964" y="1963"/>
              <a:ext cx="138" cy="242"/>
            </a:xfrm>
            <a:custGeom>
              <a:avLst/>
              <a:gdLst>
                <a:gd name="T0" fmla="*/ 13 w 98"/>
                <a:gd name="T1" fmla="*/ 163 h 177"/>
                <a:gd name="T2" fmla="*/ 13 w 98"/>
                <a:gd name="T3" fmla="*/ 163 h 177"/>
                <a:gd name="T4" fmla="*/ 85 w 98"/>
                <a:gd name="T5" fmla="*/ 163 h 177"/>
                <a:gd name="T6" fmla="*/ 85 w 98"/>
                <a:gd name="T7" fmla="*/ 14 h 177"/>
                <a:gd name="T8" fmla="*/ 13 w 98"/>
                <a:gd name="T9" fmla="*/ 14 h 177"/>
                <a:gd name="T10" fmla="*/ 13 w 98"/>
                <a:gd name="T11" fmla="*/ 163 h 177"/>
                <a:gd name="T12" fmla="*/ 91 w 98"/>
                <a:gd name="T13" fmla="*/ 177 h 177"/>
                <a:gd name="T14" fmla="*/ 91 w 98"/>
                <a:gd name="T15" fmla="*/ 177 h 177"/>
                <a:gd name="T16" fmla="*/ 6 w 98"/>
                <a:gd name="T17" fmla="*/ 177 h 177"/>
                <a:gd name="T18" fmla="*/ 0 w 98"/>
                <a:gd name="T19" fmla="*/ 170 h 177"/>
                <a:gd name="T20" fmla="*/ 0 w 98"/>
                <a:gd name="T21" fmla="*/ 7 h 177"/>
                <a:gd name="T22" fmla="*/ 6 w 98"/>
                <a:gd name="T23" fmla="*/ 0 h 177"/>
                <a:gd name="T24" fmla="*/ 91 w 98"/>
                <a:gd name="T25" fmla="*/ 0 h 177"/>
                <a:gd name="T26" fmla="*/ 98 w 98"/>
                <a:gd name="T27" fmla="*/ 7 h 177"/>
                <a:gd name="T28" fmla="*/ 98 w 98"/>
                <a:gd name="T29" fmla="*/ 170 h 177"/>
                <a:gd name="T30" fmla="*/ 91 w 98"/>
                <a:gd name="T3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177">
                  <a:moveTo>
                    <a:pt x="13" y="163"/>
                  </a:moveTo>
                  <a:lnTo>
                    <a:pt x="13" y="163"/>
                  </a:lnTo>
                  <a:lnTo>
                    <a:pt x="85" y="163"/>
                  </a:lnTo>
                  <a:lnTo>
                    <a:pt x="85" y="14"/>
                  </a:lnTo>
                  <a:lnTo>
                    <a:pt x="13" y="14"/>
                  </a:lnTo>
                  <a:lnTo>
                    <a:pt x="13" y="163"/>
                  </a:lnTo>
                  <a:close/>
                  <a:moveTo>
                    <a:pt x="91" y="177"/>
                  </a:moveTo>
                  <a:lnTo>
                    <a:pt x="91" y="177"/>
                  </a:lnTo>
                  <a:lnTo>
                    <a:pt x="6" y="177"/>
                  </a:lnTo>
                  <a:cubicBezTo>
                    <a:pt x="2" y="177"/>
                    <a:pt x="0" y="174"/>
                    <a:pt x="0" y="170"/>
                  </a:cubicBezTo>
                  <a:lnTo>
                    <a:pt x="0" y="7"/>
                  </a:lnTo>
                  <a:cubicBezTo>
                    <a:pt x="0" y="3"/>
                    <a:pt x="2" y="0"/>
                    <a:pt x="6" y="0"/>
                  </a:cubicBezTo>
                  <a:lnTo>
                    <a:pt x="91" y="0"/>
                  </a:lnTo>
                  <a:cubicBezTo>
                    <a:pt x="95" y="0"/>
                    <a:pt x="98" y="3"/>
                    <a:pt x="98" y="7"/>
                  </a:cubicBezTo>
                  <a:lnTo>
                    <a:pt x="98" y="170"/>
                  </a:lnTo>
                  <a:cubicBezTo>
                    <a:pt x="98" y="174"/>
                    <a:pt x="95" y="177"/>
                    <a:pt x="91" y="1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3DA1"/>
                </a:solidFill>
              </a:endParaRPr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5082" y="1833"/>
              <a:ext cx="292" cy="367"/>
            </a:xfrm>
            <a:custGeom>
              <a:avLst/>
              <a:gdLst>
                <a:gd name="T0" fmla="*/ 14 w 208"/>
                <a:gd name="T1" fmla="*/ 236 h 268"/>
                <a:gd name="T2" fmla="*/ 14 w 208"/>
                <a:gd name="T3" fmla="*/ 236 h 268"/>
                <a:gd name="T4" fmla="*/ 42 w 208"/>
                <a:gd name="T5" fmla="*/ 255 h 268"/>
                <a:gd name="T6" fmla="*/ 156 w 208"/>
                <a:gd name="T7" fmla="*/ 255 h 268"/>
                <a:gd name="T8" fmla="*/ 169 w 208"/>
                <a:gd name="T9" fmla="*/ 242 h 268"/>
                <a:gd name="T10" fmla="*/ 161 w 208"/>
                <a:gd name="T11" fmla="*/ 230 h 268"/>
                <a:gd name="T12" fmla="*/ 154 w 208"/>
                <a:gd name="T13" fmla="*/ 223 h 268"/>
                <a:gd name="T14" fmla="*/ 161 w 208"/>
                <a:gd name="T15" fmla="*/ 216 h 268"/>
                <a:gd name="T16" fmla="*/ 168 w 208"/>
                <a:gd name="T17" fmla="*/ 216 h 268"/>
                <a:gd name="T18" fmla="*/ 181 w 208"/>
                <a:gd name="T19" fmla="*/ 204 h 268"/>
                <a:gd name="T20" fmla="*/ 168 w 208"/>
                <a:gd name="T21" fmla="*/ 191 h 268"/>
                <a:gd name="T22" fmla="*/ 161 w 208"/>
                <a:gd name="T23" fmla="*/ 184 h 268"/>
                <a:gd name="T24" fmla="*/ 168 w 208"/>
                <a:gd name="T25" fmla="*/ 178 h 268"/>
                <a:gd name="T26" fmla="*/ 173 w 208"/>
                <a:gd name="T27" fmla="*/ 178 h 268"/>
                <a:gd name="T28" fmla="*/ 185 w 208"/>
                <a:gd name="T29" fmla="*/ 165 h 268"/>
                <a:gd name="T30" fmla="*/ 173 w 208"/>
                <a:gd name="T31" fmla="*/ 153 h 268"/>
                <a:gd name="T32" fmla="*/ 166 w 208"/>
                <a:gd name="T33" fmla="*/ 146 h 268"/>
                <a:gd name="T34" fmla="*/ 173 w 208"/>
                <a:gd name="T35" fmla="*/ 139 h 268"/>
                <a:gd name="T36" fmla="*/ 182 w 208"/>
                <a:gd name="T37" fmla="*/ 139 h 268"/>
                <a:gd name="T38" fmla="*/ 194 w 208"/>
                <a:gd name="T39" fmla="*/ 127 h 268"/>
                <a:gd name="T40" fmla="*/ 182 w 208"/>
                <a:gd name="T41" fmla="*/ 114 h 268"/>
                <a:gd name="T42" fmla="*/ 90 w 208"/>
                <a:gd name="T43" fmla="*/ 114 h 268"/>
                <a:gd name="T44" fmla="*/ 85 w 208"/>
                <a:gd name="T45" fmla="*/ 111 h 268"/>
                <a:gd name="T46" fmla="*/ 84 w 208"/>
                <a:gd name="T47" fmla="*/ 105 h 268"/>
                <a:gd name="T48" fmla="*/ 96 w 208"/>
                <a:gd name="T49" fmla="*/ 59 h 268"/>
                <a:gd name="T50" fmla="*/ 88 w 208"/>
                <a:gd name="T51" fmla="*/ 32 h 268"/>
                <a:gd name="T52" fmla="*/ 73 w 208"/>
                <a:gd name="T53" fmla="*/ 14 h 268"/>
                <a:gd name="T54" fmla="*/ 61 w 208"/>
                <a:gd name="T55" fmla="*/ 14 h 268"/>
                <a:gd name="T56" fmla="*/ 63 w 208"/>
                <a:gd name="T57" fmla="*/ 60 h 268"/>
                <a:gd name="T58" fmla="*/ 62 w 208"/>
                <a:gd name="T59" fmla="*/ 64 h 268"/>
                <a:gd name="T60" fmla="*/ 32 w 208"/>
                <a:gd name="T61" fmla="*/ 116 h 268"/>
                <a:gd name="T62" fmla="*/ 16 w 208"/>
                <a:gd name="T63" fmla="*/ 130 h 268"/>
                <a:gd name="T64" fmla="*/ 14 w 208"/>
                <a:gd name="T65" fmla="*/ 131 h 268"/>
                <a:gd name="T66" fmla="*/ 14 w 208"/>
                <a:gd name="T67" fmla="*/ 132 h 268"/>
                <a:gd name="T68" fmla="*/ 14 w 208"/>
                <a:gd name="T69" fmla="*/ 135 h 268"/>
                <a:gd name="T70" fmla="*/ 14 w 208"/>
                <a:gd name="T71" fmla="*/ 236 h 268"/>
                <a:gd name="T72" fmla="*/ 156 w 208"/>
                <a:gd name="T73" fmla="*/ 268 h 268"/>
                <a:gd name="T74" fmla="*/ 156 w 208"/>
                <a:gd name="T75" fmla="*/ 268 h 268"/>
                <a:gd name="T76" fmla="*/ 41 w 208"/>
                <a:gd name="T77" fmla="*/ 268 h 268"/>
                <a:gd name="T78" fmla="*/ 1 w 208"/>
                <a:gd name="T79" fmla="*/ 239 h 268"/>
                <a:gd name="T80" fmla="*/ 1 w 208"/>
                <a:gd name="T81" fmla="*/ 133 h 268"/>
                <a:gd name="T82" fmla="*/ 4 w 208"/>
                <a:gd name="T83" fmla="*/ 121 h 268"/>
                <a:gd name="T84" fmla="*/ 10 w 208"/>
                <a:gd name="T85" fmla="*/ 118 h 268"/>
                <a:gd name="T86" fmla="*/ 20 w 208"/>
                <a:gd name="T87" fmla="*/ 110 h 268"/>
                <a:gd name="T88" fmla="*/ 49 w 208"/>
                <a:gd name="T89" fmla="*/ 59 h 268"/>
                <a:gd name="T90" fmla="*/ 48 w 208"/>
                <a:gd name="T91" fmla="*/ 13 h 268"/>
                <a:gd name="T92" fmla="*/ 63 w 208"/>
                <a:gd name="T93" fmla="*/ 1 h 268"/>
                <a:gd name="T94" fmla="*/ 101 w 208"/>
                <a:gd name="T95" fmla="*/ 28 h 268"/>
                <a:gd name="T96" fmla="*/ 109 w 208"/>
                <a:gd name="T97" fmla="*/ 59 h 268"/>
                <a:gd name="T98" fmla="*/ 99 w 208"/>
                <a:gd name="T99" fmla="*/ 101 h 268"/>
                <a:gd name="T100" fmla="*/ 182 w 208"/>
                <a:gd name="T101" fmla="*/ 101 h 268"/>
                <a:gd name="T102" fmla="*/ 208 w 208"/>
                <a:gd name="T103" fmla="*/ 127 h 268"/>
                <a:gd name="T104" fmla="*/ 194 w 208"/>
                <a:gd name="T105" fmla="*/ 150 h 268"/>
                <a:gd name="T106" fmla="*/ 199 w 208"/>
                <a:gd name="T107" fmla="*/ 165 h 268"/>
                <a:gd name="T108" fmla="*/ 187 w 208"/>
                <a:gd name="T109" fmla="*/ 187 h 268"/>
                <a:gd name="T110" fmla="*/ 194 w 208"/>
                <a:gd name="T111" fmla="*/ 204 h 268"/>
                <a:gd name="T112" fmla="*/ 178 w 208"/>
                <a:gd name="T113" fmla="*/ 228 h 268"/>
                <a:gd name="T114" fmla="*/ 182 w 208"/>
                <a:gd name="T115" fmla="*/ 242 h 268"/>
                <a:gd name="T116" fmla="*/ 156 w 208"/>
                <a:gd name="T1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8" h="268">
                  <a:moveTo>
                    <a:pt x="14" y="236"/>
                  </a:moveTo>
                  <a:lnTo>
                    <a:pt x="14" y="236"/>
                  </a:lnTo>
                  <a:cubicBezTo>
                    <a:pt x="20" y="241"/>
                    <a:pt x="38" y="254"/>
                    <a:pt x="42" y="255"/>
                  </a:cubicBezTo>
                  <a:lnTo>
                    <a:pt x="156" y="255"/>
                  </a:lnTo>
                  <a:cubicBezTo>
                    <a:pt x="163" y="255"/>
                    <a:pt x="169" y="249"/>
                    <a:pt x="169" y="242"/>
                  </a:cubicBezTo>
                  <a:cubicBezTo>
                    <a:pt x="169" y="235"/>
                    <a:pt x="164" y="230"/>
                    <a:pt x="161" y="230"/>
                  </a:cubicBezTo>
                  <a:cubicBezTo>
                    <a:pt x="157" y="230"/>
                    <a:pt x="154" y="227"/>
                    <a:pt x="154" y="223"/>
                  </a:cubicBezTo>
                  <a:cubicBezTo>
                    <a:pt x="154" y="219"/>
                    <a:pt x="157" y="216"/>
                    <a:pt x="161" y="216"/>
                  </a:cubicBezTo>
                  <a:lnTo>
                    <a:pt x="168" y="216"/>
                  </a:lnTo>
                  <a:cubicBezTo>
                    <a:pt x="175" y="216"/>
                    <a:pt x="181" y="211"/>
                    <a:pt x="181" y="204"/>
                  </a:cubicBezTo>
                  <a:cubicBezTo>
                    <a:pt x="181" y="197"/>
                    <a:pt x="175" y="191"/>
                    <a:pt x="168" y="191"/>
                  </a:cubicBezTo>
                  <a:cubicBezTo>
                    <a:pt x="164" y="191"/>
                    <a:pt x="161" y="188"/>
                    <a:pt x="161" y="184"/>
                  </a:cubicBezTo>
                  <a:cubicBezTo>
                    <a:pt x="161" y="181"/>
                    <a:pt x="164" y="178"/>
                    <a:pt x="168" y="178"/>
                  </a:cubicBezTo>
                  <a:lnTo>
                    <a:pt x="173" y="178"/>
                  </a:lnTo>
                  <a:cubicBezTo>
                    <a:pt x="180" y="178"/>
                    <a:pt x="185" y="172"/>
                    <a:pt x="185" y="165"/>
                  </a:cubicBezTo>
                  <a:cubicBezTo>
                    <a:pt x="185" y="158"/>
                    <a:pt x="180" y="153"/>
                    <a:pt x="173" y="153"/>
                  </a:cubicBezTo>
                  <a:cubicBezTo>
                    <a:pt x="169" y="153"/>
                    <a:pt x="166" y="150"/>
                    <a:pt x="166" y="146"/>
                  </a:cubicBezTo>
                  <a:cubicBezTo>
                    <a:pt x="166" y="142"/>
                    <a:pt x="169" y="139"/>
                    <a:pt x="173" y="139"/>
                  </a:cubicBezTo>
                  <a:lnTo>
                    <a:pt x="182" y="139"/>
                  </a:lnTo>
                  <a:cubicBezTo>
                    <a:pt x="189" y="139"/>
                    <a:pt x="194" y="134"/>
                    <a:pt x="194" y="127"/>
                  </a:cubicBezTo>
                  <a:cubicBezTo>
                    <a:pt x="194" y="120"/>
                    <a:pt x="189" y="114"/>
                    <a:pt x="182" y="114"/>
                  </a:cubicBezTo>
                  <a:lnTo>
                    <a:pt x="90" y="114"/>
                  </a:lnTo>
                  <a:cubicBezTo>
                    <a:pt x="88" y="114"/>
                    <a:pt x="86" y="113"/>
                    <a:pt x="85" y="111"/>
                  </a:cubicBezTo>
                  <a:cubicBezTo>
                    <a:pt x="84" y="110"/>
                    <a:pt x="83" y="107"/>
                    <a:pt x="84" y="105"/>
                  </a:cubicBezTo>
                  <a:cubicBezTo>
                    <a:pt x="88" y="91"/>
                    <a:pt x="96" y="65"/>
                    <a:pt x="96" y="59"/>
                  </a:cubicBezTo>
                  <a:cubicBezTo>
                    <a:pt x="96" y="53"/>
                    <a:pt x="91" y="39"/>
                    <a:pt x="88" y="32"/>
                  </a:cubicBezTo>
                  <a:cubicBezTo>
                    <a:pt x="85" y="20"/>
                    <a:pt x="77" y="16"/>
                    <a:pt x="73" y="14"/>
                  </a:cubicBezTo>
                  <a:cubicBezTo>
                    <a:pt x="67" y="12"/>
                    <a:pt x="63" y="13"/>
                    <a:pt x="61" y="14"/>
                  </a:cubicBezTo>
                  <a:lnTo>
                    <a:pt x="63" y="60"/>
                  </a:lnTo>
                  <a:cubicBezTo>
                    <a:pt x="63" y="61"/>
                    <a:pt x="62" y="63"/>
                    <a:pt x="62" y="64"/>
                  </a:cubicBezTo>
                  <a:lnTo>
                    <a:pt x="32" y="116"/>
                  </a:lnTo>
                  <a:cubicBezTo>
                    <a:pt x="31" y="118"/>
                    <a:pt x="29" y="121"/>
                    <a:pt x="16" y="130"/>
                  </a:cubicBezTo>
                  <a:cubicBezTo>
                    <a:pt x="15" y="130"/>
                    <a:pt x="15" y="131"/>
                    <a:pt x="14" y="131"/>
                  </a:cubicBezTo>
                  <a:cubicBezTo>
                    <a:pt x="14" y="131"/>
                    <a:pt x="14" y="132"/>
                    <a:pt x="14" y="132"/>
                  </a:cubicBezTo>
                  <a:lnTo>
                    <a:pt x="14" y="135"/>
                  </a:lnTo>
                  <a:lnTo>
                    <a:pt x="14" y="236"/>
                  </a:lnTo>
                  <a:close/>
                  <a:moveTo>
                    <a:pt x="156" y="268"/>
                  </a:moveTo>
                  <a:lnTo>
                    <a:pt x="156" y="268"/>
                  </a:lnTo>
                  <a:lnTo>
                    <a:pt x="41" y="268"/>
                  </a:lnTo>
                  <a:cubicBezTo>
                    <a:pt x="35" y="268"/>
                    <a:pt x="1" y="247"/>
                    <a:pt x="1" y="239"/>
                  </a:cubicBezTo>
                  <a:lnTo>
                    <a:pt x="1" y="133"/>
                  </a:lnTo>
                  <a:cubicBezTo>
                    <a:pt x="1" y="129"/>
                    <a:pt x="0" y="124"/>
                    <a:pt x="4" y="121"/>
                  </a:cubicBezTo>
                  <a:cubicBezTo>
                    <a:pt x="5" y="119"/>
                    <a:pt x="7" y="118"/>
                    <a:pt x="10" y="118"/>
                  </a:cubicBezTo>
                  <a:cubicBezTo>
                    <a:pt x="14" y="115"/>
                    <a:pt x="18" y="112"/>
                    <a:pt x="20" y="110"/>
                  </a:cubicBezTo>
                  <a:lnTo>
                    <a:pt x="49" y="59"/>
                  </a:lnTo>
                  <a:lnTo>
                    <a:pt x="48" y="13"/>
                  </a:lnTo>
                  <a:cubicBezTo>
                    <a:pt x="48" y="6"/>
                    <a:pt x="54" y="2"/>
                    <a:pt x="63" y="1"/>
                  </a:cubicBezTo>
                  <a:cubicBezTo>
                    <a:pt x="76" y="0"/>
                    <a:pt x="96" y="6"/>
                    <a:pt x="101" y="28"/>
                  </a:cubicBezTo>
                  <a:cubicBezTo>
                    <a:pt x="101" y="29"/>
                    <a:pt x="109" y="49"/>
                    <a:pt x="109" y="59"/>
                  </a:cubicBezTo>
                  <a:cubicBezTo>
                    <a:pt x="109" y="67"/>
                    <a:pt x="103" y="88"/>
                    <a:pt x="99" y="101"/>
                  </a:cubicBezTo>
                  <a:lnTo>
                    <a:pt x="182" y="101"/>
                  </a:lnTo>
                  <a:cubicBezTo>
                    <a:pt x="196" y="101"/>
                    <a:pt x="208" y="112"/>
                    <a:pt x="208" y="127"/>
                  </a:cubicBezTo>
                  <a:cubicBezTo>
                    <a:pt x="208" y="137"/>
                    <a:pt x="202" y="145"/>
                    <a:pt x="194" y="150"/>
                  </a:cubicBezTo>
                  <a:cubicBezTo>
                    <a:pt x="197" y="154"/>
                    <a:pt x="199" y="159"/>
                    <a:pt x="199" y="165"/>
                  </a:cubicBezTo>
                  <a:cubicBezTo>
                    <a:pt x="199" y="174"/>
                    <a:pt x="194" y="182"/>
                    <a:pt x="187" y="187"/>
                  </a:cubicBezTo>
                  <a:cubicBezTo>
                    <a:pt x="191" y="191"/>
                    <a:pt x="194" y="197"/>
                    <a:pt x="194" y="204"/>
                  </a:cubicBezTo>
                  <a:cubicBezTo>
                    <a:pt x="194" y="214"/>
                    <a:pt x="187" y="224"/>
                    <a:pt x="178" y="228"/>
                  </a:cubicBezTo>
                  <a:cubicBezTo>
                    <a:pt x="181" y="232"/>
                    <a:pt x="182" y="237"/>
                    <a:pt x="182" y="242"/>
                  </a:cubicBezTo>
                  <a:cubicBezTo>
                    <a:pt x="182" y="257"/>
                    <a:pt x="170" y="268"/>
                    <a:pt x="156" y="2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003DA1"/>
                </a:solidFill>
              </a:endParaRPr>
            </a:p>
          </p:txBody>
        </p:sp>
      </p:grpSp>
      <p:pic>
        <p:nvPicPr>
          <p:cNvPr id="17" name="Smile Direct Club - Photo -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49" y="3321797"/>
            <a:ext cx="2704182" cy="180480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AA41C092-364F-D249-97C9-76CD829C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58029"/>
              </p:ext>
            </p:extLst>
          </p:nvPr>
        </p:nvGraphicFramePr>
        <p:xfrm>
          <a:off x="1416756" y="3744259"/>
          <a:ext cx="377009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025">
                  <a:extLst>
                    <a:ext uri="{9D8B030D-6E8A-4147-A177-3AD203B41FA5}">
                      <a16:colId xmlns="" xmlns:a16="http://schemas.microsoft.com/office/drawing/2014/main" val="1722778011"/>
                    </a:ext>
                  </a:extLst>
                </a:gridCol>
                <a:gridCol w="1259074">
                  <a:extLst>
                    <a:ext uri="{9D8B030D-6E8A-4147-A177-3AD203B41FA5}">
                      <a16:colId xmlns="" xmlns:a16="http://schemas.microsoft.com/office/drawing/2014/main" val="537621219"/>
                    </a:ext>
                  </a:extLst>
                </a:gridCol>
              </a:tblGrid>
              <a:tr h="3219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SmileDirectClub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cost</a:t>
                      </a:r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1,850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032193"/>
                  </a:ext>
                </a:extLst>
              </a:tr>
              <a:tr h="2751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UnitedHealthcare network discount</a:t>
                      </a:r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-US" sz="18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97858032"/>
                  </a:ext>
                </a:extLst>
              </a:tr>
              <a:tr h="24592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dental plan pays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orthodontic coverage is 50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baseline="300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en-US" sz="18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195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 </a:t>
                      </a:r>
                      <a:r>
                        <a:rPr lang="en-US" sz="12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</a:t>
                      </a:r>
                      <a:r>
                        <a:rPr lang="en-US" sz="12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pay</a:t>
                      </a:r>
                      <a:endParaRPr lang="en-US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300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$</a:t>
                      </a:r>
                      <a:r>
                        <a:rPr lang="en-US" sz="180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en-US" sz="18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9323885"/>
                  </a:ext>
                </a:extLst>
              </a:tr>
            </a:tbl>
          </a:graphicData>
        </a:graphic>
      </p:graphicFrame>
      <p:sp>
        <p:nvSpPr>
          <p:cNvPr id="20" name="Content Placeholder 17"/>
          <p:cNvSpPr txBox="1">
            <a:spLocks/>
          </p:cNvSpPr>
          <p:nvPr/>
        </p:nvSpPr>
        <p:spPr>
          <a:xfrm>
            <a:off x="1416755" y="2527867"/>
            <a:ext cx="4802742" cy="869602"/>
          </a:xfrm>
          <a:prstGeom prst="rect">
            <a:avLst/>
          </a:prstGeom>
        </p:spPr>
        <p:txBody>
          <a:bodyPr/>
          <a:lstStyle>
            <a:lvl1pPr marL="173736" indent="-173736" algn="l" defTabSz="457200" rtl="0" eaLnBrk="1" latinLnBrk="0" hangingPunct="1">
              <a:lnSpc>
                <a:spcPts val="135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»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444444"/>
                </a:solidFill>
              </a:rPr>
              <a:t>A </a:t>
            </a:r>
            <a:r>
              <a:rPr lang="en-US" b="1" dirty="0">
                <a:solidFill>
                  <a:srgbClr val="444444"/>
                </a:solidFill>
              </a:rPr>
              <a:t>lower-cost way to straighten teeth.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>
                <a:solidFill>
                  <a:srgbClr val="444444"/>
                </a:solidFill>
              </a:rPr>
              <a:t>With SmileDirectClub, qualified </a:t>
            </a:r>
            <a:r>
              <a:rPr lang="en-US" dirty="0" smtClean="0">
                <a:solidFill>
                  <a:srgbClr val="444444"/>
                </a:solidFill>
              </a:rPr>
              <a:t>members </a:t>
            </a:r>
            <a:r>
              <a:rPr lang="en-US" dirty="0">
                <a:solidFill>
                  <a:srgbClr val="444444"/>
                </a:solidFill>
              </a:rPr>
              <a:t>may potentially see significant savings </a:t>
            </a:r>
            <a:r>
              <a:rPr lang="en-US" dirty="0" smtClean="0">
                <a:solidFill>
                  <a:srgbClr val="444444"/>
                </a:solidFill>
              </a:rPr>
              <a:t>and convenience.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>
              <a:solidFill>
                <a:srgbClr val="444444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444444"/>
                </a:solidFill>
              </a:rPr>
              <a:t>.</a:t>
            </a:r>
            <a:endParaRPr lang="en-US" dirty="0">
              <a:solidFill>
                <a:srgbClr val="444444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5436" y="4840014"/>
            <a:ext cx="613363" cy="0"/>
          </a:xfrm>
          <a:prstGeom prst="line">
            <a:avLst/>
          </a:prstGeom>
          <a:ln w="1270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 txBox="1">
            <a:spLocks/>
          </p:cNvSpPr>
          <p:nvPr/>
        </p:nvSpPr>
        <p:spPr>
          <a:xfrm>
            <a:off x="5265513" y="691619"/>
            <a:ext cx="3651455" cy="553799"/>
          </a:xfrm>
          <a:prstGeom prst="rect">
            <a:avLst/>
          </a:prstGeom>
        </p:spPr>
        <p:txBody>
          <a:bodyPr anchor="ctr"/>
          <a:lstStyle>
            <a:lvl1pPr marL="173736" indent="-173736" algn="l" defTabSz="457200" rtl="0" eaLnBrk="1" latinLnBrk="0" hangingPunct="1">
              <a:lnSpc>
                <a:spcPts val="135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–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/>
              <a:buChar char="»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Clr>
                <a:srgbClr val="444444"/>
              </a:buClr>
              <a:buFont typeface="Arial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UnitedHealthcare </a:t>
            </a:r>
            <a:r>
              <a:rPr lang="en-US" sz="1600" b="1" dirty="0">
                <a:solidFill>
                  <a:srgbClr val="FFFFFF"/>
                </a:solidFill>
              </a:rPr>
              <a:t>Dental</a:t>
            </a:r>
          </a:p>
        </p:txBody>
      </p:sp>
      <p:sp>
        <p:nvSpPr>
          <p:cNvPr id="28" name="Right Triangle 27"/>
          <p:cNvSpPr/>
          <p:nvPr/>
        </p:nvSpPr>
        <p:spPr>
          <a:xfrm rot="8161813">
            <a:off x="6965732" y="5121577"/>
            <a:ext cx="286774" cy="286774"/>
          </a:xfrm>
          <a:prstGeom prst="rtTriangle">
            <a:avLst/>
          </a:prstGeom>
          <a:solidFill>
            <a:schemeClr val="tx2"/>
          </a:solidFill>
        </p:spPr>
        <p:txBody>
          <a:bodyPr lIns="0" tIns="0" rIns="0" bIns="0" rtlCol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Font typeface="Arial" charset="0"/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6"/>
          <p:cNvSpPr txBox="1">
            <a:spLocks/>
          </p:cNvSpPr>
          <p:nvPr/>
        </p:nvSpPr>
        <p:spPr>
          <a:xfrm>
            <a:off x="1044576" y="1353085"/>
            <a:ext cx="5965824" cy="402789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kern="0" dirty="0">
                <a:cs typeface="Arial"/>
              </a:rPr>
              <a:t>Make the most of your </a:t>
            </a:r>
            <a:r>
              <a:rPr lang="en-US" sz="2800" kern="0" dirty="0">
                <a:solidFill>
                  <a:schemeClr val="accent3"/>
                </a:solidFill>
                <a:cs typeface="Arial"/>
              </a:rPr>
              <a:t>dental plan.</a:t>
            </a:r>
            <a:endParaRPr lang="en-US" sz="2800" kern="0" dirty="0">
              <a:solidFill>
                <a:srgbClr val="003DA1"/>
              </a:solidFill>
              <a:latin typeface="Arial"/>
              <a:cs typeface="Arial"/>
            </a:endParaRPr>
          </a:p>
        </p:txBody>
      </p:sp>
      <p:sp>
        <p:nvSpPr>
          <p:cNvPr id="40" name="Slide Number Placeholder 6"/>
          <p:cNvSpPr txBox="1">
            <a:spLocks/>
          </p:cNvSpPr>
          <p:nvPr/>
        </p:nvSpPr>
        <p:spPr>
          <a:xfrm>
            <a:off x="8659220" y="6518140"/>
            <a:ext cx="408580" cy="2216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75370D-4E78-C44F-8DB3-41D140BF8DE9}" type="slidenum">
              <a:rPr lang="en-US" sz="70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7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Myuhc.com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19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>
                <a:solidFill>
                  <a:srgbClr val="4D4D4D"/>
                </a:solidFill>
              </a:rPr>
              <a:t>As a member, you can see your plan details, check your </a:t>
            </a:r>
            <a:r>
              <a:rPr lang="en-US" sz="1400" dirty="0" smtClean="0">
                <a:solidFill>
                  <a:srgbClr val="4D4D4D"/>
                </a:solidFill>
              </a:rPr>
              <a:t>claims and </a:t>
            </a:r>
            <a:r>
              <a:rPr lang="en-US" sz="1400" dirty="0">
                <a:solidFill>
                  <a:srgbClr val="4D4D4D"/>
                </a:solidFill>
              </a:rPr>
              <a:t>learn about oral health on </a:t>
            </a:r>
            <a:r>
              <a:rPr lang="en-US" sz="1400" b="1" dirty="0">
                <a:solidFill>
                  <a:schemeClr val="accent1"/>
                </a:solidFill>
              </a:rPr>
              <a:t>myuhc.com.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1660" y="2595562"/>
            <a:ext cx="3025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Find a network dentist.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Finding a network dentist is easy. You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have two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options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28600" indent="-228600">
              <a:spcAft>
                <a:spcPts val="4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rgbClr val="4D4D4D"/>
                </a:solidFill>
              </a:rPr>
              <a:t>Log </a:t>
            </a:r>
            <a:r>
              <a:rPr lang="en-US" sz="1200" dirty="0">
                <a:solidFill>
                  <a:srgbClr val="4D4D4D"/>
                </a:solidFill>
              </a:rPr>
              <a:t>in to myuhc.com and use the Find a </a:t>
            </a:r>
            <a:r>
              <a:rPr lang="en-US" sz="1200" dirty="0" smtClean="0">
                <a:solidFill>
                  <a:srgbClr val="4D4D4D"/>
                </a:solidFill>
              </a:rPr>
              <a:t>Dentist tool </a:t>
            </a:r>
            <a:r>
              <a:rPr lang="en-US" sz="1200" dirty="0">
                <a:solidFill>
                  <a:srgbClr val="4D4D4D"/>
                </a:solidFill>
              </a:rPr>
              <a:t>to search by name, facility or location. </a:t>
            </a:r>
            <a:r>
              <a:rPr lang="en-US" sz="1200" dirty="0" smtClean="0">
                <a:solidFill>
                  <a:srgbClr val="4D4D4D"/>
                </a:solidFill>
              </a:rPr>
              <a:t>You’ll see </a:t>
            </a:r>
            <a:r>
              <a:rPr lang="en-US" sz="1200" dirty="0">
                <a:solidFill>
                  <a:srgbClr val="4D4D4D"/>
                </a:solidFill>
              </a:rPr>
              <a:t>a list of dentists who are part of your network.</a:t>
            </a:r>
          </a:p>
          <a:p>
            <a:pPr marL="228600" indent="-228600">
              <a:spcAft>
                <a:spcPts val="4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rgbClr val="4D4D4D"/>
                </a:solidFill>
              </a:rPr>
              <a:t>Call </a:t>
            </a:r>
            <a:r>
              <a:rPr lang="en-US" sz="1200" dirty="0">
                <a:solidFill>
                  <a:srgbClr val="4D4D4D"/>
                </a:solidFill>
              </a:rPr>
              <a:t>the customer care number on your ID card</a:t>
            </a:r>
            <a:r>
              <a:rPr lang="en-US" sz="1200" dirty="0" smtClean="0">
                <a:solidFill>
                  <a:srgbClr val="4D4D4D"/>
                </a:solidFill>
              </a:rPr>
              <a:t>.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2590800"/>
            <a:ext cx="914400" cy="9144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118860" y="2590800"/>
            <a:ext cx="2744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Use your dental ID card.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All members receive an ID card. Your card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only lists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the name of the person who signed up for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the plan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but everyone covered by your plan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should use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the card. Be sure to bring it with you each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time you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see the dentist.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endParaRPr lang="en-US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Print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your ID card anytime at </a:t>
            </a:r>
            <a:r>
              <a:rPr lang="en-US" sz="1400" b="1" dirty="0">
                <a:solidFill>
                  <a:schemeClr val="tx2"/>
                </a:solidFill>
              </a:rPr>
              <a:t>myuhc.com.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914400" cy="9144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991905" y="4919662"/>
            <a:ext cx="274465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b="1" dirty="0">
                <a:solidFill>
                  <a:schemeClr val="accent3"/>
                </a:solidFill>
              </a:rPr>
              <a:t>Estimate your costs.</a:t>
            </a:r>
          </a:p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Use the dental cost calculator on myuhc.com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to calculate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your out-of-pocket costs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5235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edHealthcare">
  <a:themeElements>
    <a:clrScheme name="UnitedHealthcare_AllColors_3.0">
      <a:dk1>
        <a:srgbClr val="8C9599"/>
      </a:dk1>
      <a:lt1>
        <a:srgbClr val="FFFFFF"/>
      </a:lt1>
      <a:dk2>
        <a:srgbClr val="122377"/>
      </a:dk2>
      <a:lt2>
        <a:srgbClr val="C0E9FF"/>
      </a:lt2>
      <a:accent1>
        <a:srgbClr val="003DA1"/>
      </a:accent1>
      <a:accent2>
        <a:srgbClr val="FF5F0E"/>
      </a:accent2>
      <a:accent3>
        <a:srgbClr val="00A8F7"/>
      </a:accent3>
      <a:accent4>
        <a:srgbClr val="9521AD"/>
      </a:accent4>
      <a:accent5>
        <a:srgbClr val="21B01E"/>
      </a:accent5>
      <a:accent6>
        <a:srgbClr val="E91B18"/>
      </a:accent6>
      <a:hlink>
        <a:srgbClr val="003DA1"/>
      </a:hlink>
      <a:folHlink>
        <a:srgbClr val="00A8F7"/>
      </a:folHlink>
    </a:clrScheme>
    <a:fontScheme name="UnitedHealth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8F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8F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1450" indent="-171450">
          <a:spcAft>
            <a:spcPts val="400"/>
          </a:spcAft>
          <a:buClr>
            <a:schemeClr val="accent3"/>
          </a:buClr>
          <a:buFont typeface="Arial" panose="020B0604020202020204" pitchFamily="34" charset="0"/>
          <a:buChar char="•"/>
          <a:defRPr dirty="0" smtClean="0">
            <a:solidFill>
              <a:srgbClr val="4D4D4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HC - New Product Presentations">
      <a:dk1>
        <a:srgbClr val="003DA1"/>
      </a:dk1>
      <a:lt1>
        <a:srgbClr val="FFFFFF"/>
      </a:lt1>
      <a:dk2>
        <a:srgbClr val="C0E9FF"/>
      </a:dk2>
      <a:lt2>
        <a:srgbClr val="122377"/>
      </a:lt2>
      <a:accent1>
        <a:srgbClr val="00A8F7"/>
      </a:accent1>
      <a:accent2>
        <a:srgbClr val="8C9599"/>
      </a:accent2>
      <a:accent3>
        <a:srgbClr val="E0E0E0"/>
      </a:accent3>
      <a:accent4>
        <a:srgbClr val="444444"/>
      </a:accent4>
      <a:accent5>
        <a:srgbClr val="FFC9B6"/>
      </a:accent5>
      <a:accent6>
        <a:srgbClr val="FF5F0E"/>
      </a:accent6>
      <a:hlink>
        <a:srgbClr val="FFAA25"/>
      </a:hlink>
      <a:folHlink>
        <a:srgbClr val="4444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DA1"/>
        </a:solidFill>
      </a:spPr>
      <a:bodyPr lIns="0" tIns="0" rIns="0" bIns="0" rtlCol="0" anchor="ctr">
        <a:spAutoFit/>
      </a:bodyPr>
      <a:lstStyle>
        <a:defPPr algn="ctr" fontAlgn="base">
          <a:spcBef>
            <a:spcPct val="0"/>
          </a:spcBef>
          <a:spcAft>
            <a:spcPts val="600"/>
          </a:spcAft>
          <a:buClr>
            <a:srgbClr val="FFFFFF"/>
          </a:buClr>
          <a:buFont typeface="Arial" charset="0"/>
          <a:buNone/>
          <a:defRPr dirty="0">
            <a:solidFill>
              <a:srgbClr val="00B0F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defTabSz="914400">
          <a:lnSpc>
            <a:spcPts val="1350"/>
          </a:lnSpc>
          <a:spcBef>
            <a:spcPct val="0"/>
          </a:spcBef>
          <a:defRPr sz="1050" dirty="0">
            <a:solidFill>
              <a:srgbClr val="44444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D2CD0517FCD4A97C295283FBD38BA" ma:contentTypeVersion="0" ma:contentTypeDescription="Create a new document." ma:contentTypeScope="" ma:versionID="35fdb209556c6a7736de7894807cb3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9d2b8dcd862dedfc09bc01f8d37e1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132A8-F399-43A4-8DD0-80353142A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1D5A60-2EF5-4258-B783-A88E883AD20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47CF03-DAF2-4627-B6A9-F5D9C4109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1089</Words>
  <Application>Microsoft Office PowerPoint</Application>
  <PresentationFormat>On-screen Show (4:3)</PresentationFormat>
  <Paragraphs>131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UnitedHealthcare</vt:lpstr>
      <vt:lpstr>Custom Design</vt:lpstr>
      <vt:lpstr>PowerPoint Presentation</vt:lpstr>
      <vt:lpstr>Dental PPO</vt:lpstr>
      <vt:lpstr>About your plan</vt:lpstr>
      <vt:lpstr>Benefits at a Glance</vt:lpstr>
      <vt:lpstr>PowerPoint Presentation</vt:lpstr>
      <vt:lpstr>PowerPoint Presentation</vt:lpstr>
      <vt:lpstr>Myuhc.com</vt:lpstr>
    </vt:vector>
  </TitlesOfParts>
  <Company>UnitedHealth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Wachter, Jessica L</dc:creator>
  <cp:lastModifiedBy>DELETE</cp:lastModifiedBy>
  <cp:revision>19</cp:revision>
  <dcterms:created xsi:type="dcterms:W3CDTF">2018-02-21T20:56:21Z</dcterms:created>
  <dcterms:modified xsi:type="dcterms:W3CDTF">2019-10-23T13:26:50Z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0x010100456D2CD0517FCD4A97C295283FBD38BA</vt:lpwstr>
  </property>
</Properties>
</file>